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6" r:id="rId5"/>
    <p:sldId id="258" r:id="rId6"/>
    <p:sldId id="260" r:id="rId7"/>
    <p:sldId id="261" r:id="rId8"/>
    <p:sldId id="262" r:id="rId9"/>
    <p:sldId id="263" r:id="rId10"/>
    <p:sldId id="267" r:id="rId11"/>
    <p:sldId id="264" r:id="rId12"/>
    <p:sldId id="265" r:id="rId13"/>
    <p:sldId id="268" r:id="rId14"/>
    <p:sldId id="269" r:id="rId15"/>
    <p:sldId id="270" r:id="rId16"/>
    <p:sldId id="259"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CE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jpe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jpe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文本框 2"/>
          <p:cNvSpPr txBox="1"/>
          <p:nvPr/>
        </p:nvSpPr>
        <p:spPr>
          <a:xfrm>
            <a:off x="3726180" y="2486660"/>
            <a:ext cx="4191635" cy="706755"/>
          </a:xfrm>
          <a:prstGeom prst="rect">
            <a:avLst/>
          </a:prstGeom>
          <a:noFill/>
        </p:spPr>
        <p:txBody>
          <a:bodyPr wrap="none" rtlCol="0">
            <a:spAutoFit/>
          </a:bodyPr>
          <a:p>
            <a:r>
              <a:rPr lang="en-US" altLang="zh-CN" sz="4000">
                <a:solidFill>
                  <a:schemeClr val="bg1"/>
                </a:solidFill>
              </a:rPr>
              <a:t>SPARKAPI</a:t>
            </a:r>
            <a:r>
              <a:rPr lang="zh-CN" altLang="en-US" sz="4000">
                <a:solidFill>
                  <a:schemeClr val="bg1"/>
                </a:solidFill>
              </a:rPr>
              <a:t>市场调研</a:t>
            </a:r>
            <a:endParaRPr lang="zh-CN" altLang="en-US" sz="4000">
              <a:solidFill>
                <a:schemeClr val="bg1"/>
              </a:solidFill>
            </a:endParaRPr>
          </a:p>
        </p:txBody>
      </p:sp>
      <p:sp>
        <p:nvSpPr>
          <p:cNvPr id="4" name="文本框 3"/>
          <p:cNvSpPr txBox="1"/>
          <p:nvPr/>
        </p:nvSpPr>
        <p:spPr>
          <a:xfrm>
            <a:off x="4468495" y="3368040"/>
            <a:ext cx="2874645" cy="460375"/>
          </a:xfrm>
          <a:prstGeom prst="rect">
            <a:avLst/>
          </a:prstGeom>
          <a:noFill/>
        </p:spPr>
        <p:txBody>
          <a:bodyPr wrap="none" rtlCol="0">
            <a:spAutoFit/>
          </a:bodyPr>
          <a:p>
            <a:r>
              <a:rPr lang="en-US" altLang="zh-CN" sz="2400">
                <a:solidFill>
                  <a:schemeClr val="bg1"/>
                </a:solidFill>
              </a:rPr>
              <a:t>AI</a:t>
            </a:r>
            <a:r>
              <a:rPr lang="zh-CN" altLang="en-US" sz="2400">
                <a:solidFill>
                  <a:schemeClr val="bg1"/>
                </a:solidFill>
              </a:rPr>
              <a:t>智能数据标注平台</a:t>
            </a:r>
            <a:endParaRPr lang="zh-CN" altLang="en-US" sz="240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文本框 1"/>
          <p:cNvSpPr txBox="1"/>
          <p:nvPr/>
        </p:nvSpPr>
        <p:spPr>
          <a:xfrm>
            <a:off x="661035" y="904240"/>
            <a:ext cx="9504045" cy="645160"/>
          </a:xfrm>
          <a:prstGeom prst="rect">
            <a:avLst/>
          </a:prstGeom>
          <a:noFill/>
        </p:spPr>
        <p:txBody>
          <a:bodyPr wrap="square" rtlCol="0">
            <a:spAutoFit/>
          </a:bodyPr>
          <a:p>
            <a:r>
              <a:rPr lang="zh-CN" altLang="en-US" sz="3600">
                <a:solidFill>
                  <a:srgbClr val="FFC000"/>
                </a:solidFill>
              </a:rPr>
              <a:t>标注市场规模预测</a:t>
            </a:r>
            <a:endParaRPr lang="zh-CN" altLang="en-US" sz="3600">
              <a:solidFill>
                <a:srgbClr val="FFC000"/>
              </a:solidFill>
            </a:endParaRPr>
          </a:p>
        </p:txBody>
      </p:sp>
      <p:sp>
        <p:nvSpPr>
          <p:cNvPr id="3" name="文本框 2"/>
          <p:cNvSpPr txBox="1"/>
          <p:nvPr/>
        </p:nvSpPr>
        <p:spPr>
          <a:xfrm>
            <a:off x="661035" y="1875790"/>
            <a:ext cx="8760460" cy="1938020"/>
          </a:xfrm>
          <a:prstGeom prst="rect">
            <a:avLst/>
          </a:prstGeom>
          <a:noFill/>
        </p:spPr>
        <p:txBody>
          <a:bodyPr wrap="square" rtlCol="0">
            <a:spAutoFit/>
          </a:bodyPr>
          <a:p>
            <a:pPr algn="l">
              <a:lnSpc>
                <a:spcPct val="200000"/>
              </a:lnSpc>
            </a:pPr>
            <a:r>
              <a:rPr lang="zh-CN" altLang="en-US" sz="2400">
                <a:solidFill>
                  <a:schemeClr val="bg1"/>
                </a:solidFill>
              </a:rPr>
              <a:t>现有的国内外标注营收估计在30亿人民币，预计3年后达到100亿</a:t>
            </a:r>
            <a:endParaRPr lang="zh-CN" altLang="en-US" sz="2400">
              <a:solidFill>
                <a:schemeClr val="bg1"/>
              </a:solidFill>
            </a:endParaRPr>
          </a:p>
          <a:p>
            <a:pPr algn="l">
              <a:lnSpc>
                <a:spcPct val="200000"/>
              </a:lnSpc>
            </a:pPr>
            <a:r>
              <a:rPr lang="zh-CN" altLang="zh-CN"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麦肯锡国际研究所预计到</a:t>
            </a:r>
            <a:r>
              <a:rPr lang="en-US" altLang="zh-CN"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2025</a:t>
            </a:r>
            <a:r>
              <a:rPr lang="zh-CN" altLang="en-US"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年全球标注市场营收达</a:t>
            </a:r>
            <a:r>
              <a:rPr lang="en-US" altLang="zh-CN"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150</a:t>
            </a:r>
            <a:r>
              <a:rPr lang="zh-CN" altLang="en-US"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rPr>
              <a:t>亿美元</a:t>
            </a:r>
            <a:endParaRPr lang="zh-CN" altLang="en-US" sz="2400" spc="10" dirty="0">
              <a:solidFill>
                <a:schemeClr val="bg1"/>
              </a:solidFill>
              <a:latin typeface="方正兰亭黑简体" panose="02000000000000000000" pitchFamily="2" charset="-122"/>
              <a:ea typeface="方正兰亭黑简体" panose="02000000000000000000" pitchFamily="2" charset="-122"/>
              <a:cs typeface="Times New Roman" panose="02020603050405020304" pitchFamily="18" charset="0"/>
              <a:sym typeface="+mn-ea"/>
            </a:endParaRPr>
          </a:p>
          <a:p>
            <a:pPr algn="l"/>
            <a:endParaRPr lang="zh-CN" altLang="en-US" sz="240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9" name="椭圆 8"/>
          <p:cNvSpPr/>
          <p:nvPr/>
        </p:nvSpPr>
        <p:spPr>
          <a:xfrm>
            <a:off x="4510405" y="1477010"/>
            <a:ext cx="2956560" cy="2814955"/>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5186045" y="2623185"/>
            <a:ext cx="1605280" cy="521970"/>
          </a:xfrm>
          <a:prstGeom prst="rect">
            <a:avLst/>
          </a:prstGeom>
          <a:noFill/>
        </p:spPr>
        <p:txBody>
          <a:bodyPr wrap="none" rtlCol="0">
            <a:spAutoFit/>
          </a:bodyPr>
          <a:p>
            <a:r>
              <a:rPr lang="zh-CN" altLang="en-US" sz="2800">
                <a:solidFill>
                  <a:schemeClr val="bg1"/>
                </a:solidFill>
              </a:rPr>
              <a:t>竞争分析</a:t>
            </a:r>
            <a:endParaRPr lang="zh-CN" altLang="en-US" sz="280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graphicFrame>
        <p:nvGraphicFramePr>
          <p:cNvPr id="2" name="表格 1"/>
          <p:cNvGraphicFramePr/>
          <p:nvPr/>
        </p:nvGraphicFramePr>
        <p:xfrm>
          <a:off x="511810" y="828040"/>
          <a:ext cx="10274935" cy="5775960"/>
        </p:xfrm>
        <a:graphic>
          <a:graphicData uri="http://schemas.openxmlformats.org/drawingml/2006/table">
            <a:tbl>
              <a:tblPr firstRow="1" bandRow="1">
                <a:tableStyleId>{5C22544A-7EE6-4342-B048-85BDC9FD1C3A}</a:tableStyleId>
              </a:tblPr>
              <a:tblGrid>
                <a:gridCol w="1755775"/>
                <a:gridCol w="2459990"/>
                <a:gridCol w="1612900"/>
                <a:gridCol w="2766060"/>
                <a:gridCol w="1680210"/>
              </a:tblGrid>
              <a:tr h="565785">
                <a:tc>
                  <a:txBody>
                    <a:bodyPr/>
                    <a:p>
                      <a:pPr>
                        <a:buNone/>
                      </a:pPr>
                      <a:r>
                        <a:rPr lang="zh-CN" altLang="en-US">
                          <a:solidFill>
                            <a:schemeClr val="bg1"/>
                          </a:solidFill>
                        </a:rPr>
                        <a:t>公司名字</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介绍</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发展阶段</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产品</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优势分析</a:t>
                      </a:r>
                      <a:endParaRPr lang="zh-CN" altLang="en-US">
                        <a:solidFill>
                          <a:schemeClr val="bg1"/>
                        </a:solidFill>
                      </a:endParaRPr>
                    </a:p>
                  </a:txBody>
                  <a:tcPr>
                    <a:solidFill>
                      <a:schemeClr val="tx2">
                        <a:alpha val="24000"/>
                      </a:schemeClr>
                    </a:solidFill>
                  </a:tcPr>
                </a:tc>
              </a:tr>
              <a:tr h="1463040">
                <a:tc>
                  <a:txBody>
                    <a:bodyPr/>
                    <a:p>
                      <a:pPr algn="l">
                        <a:buNone/>
                      </a:pPr>
                      <a:r>
                        <a:rPr lang="zh-CN" altLang="en-US" sz="1800">
                          <a:solidFill>
                            <a:schemeClr val="bg1"/>
                          </a:solidFill>
                          <a:sym typeface="+mn-ea"/>
                        </a:rPr>
                        <a:t>龙猫数据</a:t>
                      </a:r>
                      <a:endParaRPr lang="zh-CN" altLang="en-US" sz="1800">
                        <a:solidFill>
                          <a:schemeClr val="bg1"/>
                        </a:solidFill>
                        <a:sym typeface="+mn-ea"/>
                      </a:endParaRPr>
                    </a:p>
                    <a:p>
                      <a:pPr algn="ctr">
                        <a:buNone/>
                      </a:pPr>
                      <a:endParaRPr lang="zh-CN" altLang="en-US" sz="1800">
                        <a:solidFill>
                          <a:schemeClr val="bg1"/>
                        </a:solidFill>
                        <a:sym typeface="+mn-ea"/>
                      </a:endParaRPr>
                    </a:p>
                  </a:txBody>
                  <a:tcPr>
                    <a:solidFill>
                      <a:schemeClr val="tx2">
                        <a:alpha val="24000"/>
                      </a:schemeClr>
                    </a:solidFill>
                  </a:tcPr>
                </a:tc>
                <a:tc>
                  <a:txBody>
                    <a:bodyPr/>
                    <a:p>
                      <a:pPr>
                        <a:buNone/>
                      </a:pPr>
                      <a:r>
                        <a:rPr lang="zh-CN" altLang="en-US" sz="1800">
                          <a:solidFill>
                            <a:schemeClr val="bg1"/>
                          </a:solidFill>
                          <a:sym typeface="+mn-ea"/>
                        </a:rPr>
                        <a:t>百万注册用户众包平台</a:t>
                      </a:r>
                      <a:endParaRPr lang="zh-CN" altLang="en-US">
                        <a:solidFill>
                          <a:schemeClr val="bg1"/>
                        </a:solidFill>
                      </a:endParaRPr>
                    </a:p>
                  </a:txBody>
                  <a:tcPr>
                    <a:solidFill>
                      <a:schemeClr val="tx2">
                        <a:alpha val="24000"/>
                      </a:schemeClr>
                    </a:solidFill>
                  </a:tcPr>
                </a:tc>
                <a:tc>
                  <a:txBody>
                    <a:bodyPr/>
                    <a:p>
                      <a:pPr>
                        <a:buNone/>
                      </a:pPr>
                      <a:r>
                        <a:rPr lang="en-US" altLang="zh-CN" sz="1800">
                          <a:solidFill>
                            <a:schemeClr val="bg1"/>
                          </a:solidFill>
                          <a:sym typeface="+mn-ea"/>
                        </a:rPr>
                        <a:t>11</a:t>
                      </a:r>
                      <a:r>
                        <a:rPr lang="zh-CN" altLang="en-US" sz="1800">
                          <a:solidFill>
                            <a:schemeClr val="bg1"/>
                          </a:solidFill>
                          <a:sym typeface="+mn-ea"/>
                        </a:rPr>
                        <a:t>月份3370万人民币A 轮融资</a:t>
                      </a:r>
                      <a:endParaRPr lang="zh-CN" altLang="en-US" sz="1800">
                        <a:solidFill>
                          <a:schemeClr val="bg1"/>
                        </a:solidFill>
                      </a:endParaRPr>
                    </a:p>
                    <a:p>
                      <a:pPr>
                        <a:buNone/>
                      </a:pP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众包平台「龙猫众包」，包括移动端APP、PC端标注网站http://renwu.longmaosoft.com</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用户基数大</a:t>
                      </a:r>
                      <a:endParaRPr lang="zh-CN" altLang="en-US">
                        <a:solidFill>
                          <a:schemeClr val="bg1"/>
                        </a:solidFill>
                      </a:endParaRPr>
                    </a:p>
                  </a:txBody>
                  <a:tcPr>
                    <a:solidFill>
                      <a:schemeClr val="tx2">
                        <a:alpha val="24000"/>
                      </a:schemeClr>
                    </a:solidFill>
                  </a:tcPr>
                </a:tc>
              </a:tr>
              <a:tr h="640080">
                <a:tc>
                  <a:txBody>
                    <a:bodyPr/>
                    <a:p>
                      <a:pPr>
                        <a:buNone/>
                      </a:pPr>
                      <a:r>
                        <a:rPr lang="en-US" altLang="zh-CN">
                          <a:solidFill>
                            <a:schemeClr val="bg1"/>
                          </a:solidFill>
                        </a:rPr>
                        <a:t>BasicFinder</a:t>
                      </a:r>
                      <a:endParaRPr lang="en-US" altLang="zh-CN">
                        <a:solidFill>
                          <a:schemeClr val="bg1"/>
                        </a:solidFill>
                      </a:endParaRPr>
                    </a:p>
                  </a:txBody>
                  <a:tcPr>
                    <a:solidFill>
                      <a:schemeClr val="tx2">
                        <a:alpha val="24000"/>
                      </a:schemeClr>
                    </a:solidFill>
                  </a:tcPr>
                </a:tc>
                <a:tc>
                  <a:txBody>
                    <a:bodyPr/>
                    <a:p>
                      <a:pPr>
                        <a:buNone/>
                      </a:pPr>
                      <a:r>
                        <a:rPr lang="zh-CN" altLang="en-US">
                          <a:solidFill>
                            <a:schemeClr val="bg1"/>
                          </a:solidFill>
                        </a:rPr>
                        <a:t>线下合作标注工厂</a:t>
                      </a:r>
                      <a:r>
                        <a:rPr lang="en-US" altLang="zh-CN">
                          <a:solidFill>
                            <a:schemeClr val="bg1"/>
                          </a:solidFill>
                        </a:rPr>
                        <a:t>1200</a:t>
                      </a:r>
                      <a:r>
                        <a:rPr lang="zh-CN" altLang="en-US">
                          <a:solidFill>
                            <a:schemeClr val="bg1"/>
                          </a:solidFill>
                        </a:rPr>
                        <a:t>人左右</a:t>
                      </a:r>
                      <a:endParaRPr lang="zh-CN" altLang="en-US">
                        <a:solidFill>
                          <a:schemeClr val="bg1"/>
                        </a:solidFill>
                      </a:endParaRPr>
                    </a:p>
                  </a:txBody>
                  <a:tcPr>
                    <a:solidFill>
                      <a:schemeClr val="tx2">
                        <a:alpha val="24000"/>
                      </a:schemeClr>
                    </a:solidFill>
                  </a:tcPr>
                </a:tc>
                <a:tc>
                  <a:txBody>
                    <a:bodyPr/>
                    <a:p>
                      <a:pPr>
                        <a:buNone/>
                      </a:pPr>
                      <a:r>
                        <a:rPr lang="en-US" altLang="zh-CN">
                          <a:solidFill>
                            <a:schemeClr val="bg1"/>
                          </a:solidFill>
                        </a:rPr>
                        <a:t>3</a:t>
                      </a:r>
                      <a:r>
                        <a:rPr lang="zh-CN" altLang="en-US">
                          <a:solidFill>
                            <a:schemeClr val="bg1"/>
                          </a:solidFill>
                        </a:rPr>
                        <a:t>月份1000万元Pre-A轮</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http://task.basicfinder.com/site/login</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标注工厂质量保证</a:t>
                      </a:r>
                      <a:endParaRPr lang="zh-CN" altLang="en-US">
                        <a:solidFill>
                          <a:schemeClr val="bg1"/>
                        </a:solidFill>
                      </a:endParaRPr>
                    </a:p>
                  </a:txBody>
                  <a:tcPr>
                    <a:solidFill>
                      <a:schemeClr val="tx2">
                        <a:alpha val="24000"/>
                      </a:schemeClr>
                    </a:solidFill>
                  </a:tcPr>
                </a:tc>
              </a:tr>
              <a:tr h="914400">
                <a:tc>
                  <a:txBody>
                    <a:bodyPr/>
                    <a:p>
                      <a:pPr>
                        <a:buNone/>
                      </a:pPr>
                      <a:r>
                        <a:rPr lang="zh-CN" altLang="en-US">
                          <a:solidFill>
                            <a:schemeClr val="bg1"/>
                          </a:solidFill>
                        </a:rPr>
                        <a:t>爱数智慧</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智能语音和自然语言理解数据服务商</a:t>
                      </a:r>
                      <a:endParaRPr lang="zh-CN" altLang="en-US">
                        <a:solidFill>
                          <a:schemeClr val="bg1"/>
                        </a:solidFill>
                      </a:endParaRPr>
                    </a:p>
                  </a:txBody>
                  <a:tcPr>
                    <a:solidFill>
                      <a:schemeClr val="tx2">
                        <a:alpha val="24000"/>
                      </a:schemeClr>
                    </a:solidFill>
                  </a:tcPr>
                </a:tc>
                <a:tc>
                  <a:txBody>
                    <a:bodyPr/>
                    <a:p>
                      <a:pPr>
                        <a:buNone/>
                      </a:pPr>
                      <a:r>
                        <a:rPr lang="en-US" altLang="zh-CN">
                          <a:solidFill>
                            <a:schemeClr val="bg1"/>
                          </a:solidFill>
                        </a:rPr>
                        <a:t>Pre-A</a:t>
                      </a:r>
                      <a:endParaRPr lang="en-US" altLang="zh-CN">
                        <a:solidFill>
                          <a:schemeClr val="bg1"/>
                        </a:solidFill>
                      </a:endParaRPr>
                    </a:p>
                  </a:txBody>
                  <a:tcPr>
                    <a:solidFill>
                      <a:schemeClr val="tx2">
                        <a:alpha val="24000"/>
                      </a:schemeClr>
                    </a:solidFill>
                  </a:tcPr>
                </a:tc>
                <a:tc>
                  <a:txBody>
                    <a:bodyPr/>
                    <a:p>
                      <a:pPr>
                        <a:buNone/>
                      </a:pPr>
                      <a:r>
                        <a:rPr lang="zh-CN" altLang="en-US">
                          <a:solidFill>
                            <a:schemeClr val="bg1"/>
                          </a:solidFill>
                        </a:rPr>
                        <a:t>http://babel.magicdatatech.com/processmore/index.php</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依附中科院，科研背景</a:t>
                      </a:r>
                      <a:endParaRPr lang="zh-CN" altLang="en-US">
                        <a:solidFill>
                          <a:schemeClr val="bg1"/>
                        </a:solidFill>
                      </a:endParaRPr>
                    </a:p>
                  </a:txBody>
                  <a:tcPr>
                    <a:solidFill>
                      <a:schemeClr val="tx2">
                        <a:alpha val="24000"/>
                      </a:schemeClr>
                    </a:solidFill>
                  </a:tcPr>
                </a:tc>
              </a:tr>
              <a:tr h="694690">
                <a:tc>
                  <a:txBody>
                    <a:bodyPr/>
                    <a:p>
                      <a:pPr>
                        <a:buNone/>
                      </a:pPr>
                      <a:r>
                        <a:rPr lang="zh-CN" altLang="en-US">
                          <a:solidFill>
                            <a:schemeClr val="bg1"/>
                          </a:solidFill>
                        </a:rPr>
                        <a:t>数据堂</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数据标注，数据商城</a:t>
                      </a:r>
                      <a:endParaRPr lang="zh-CN" altLang="en-US">
                        <a:solidFill>
                          <a:schemeClr val="bg1"/>
                        </a:solidFill>
                      </a:endParaRPr>
                    </a:p>
                    <a:p>
                      <a:pPr>
                        <a:buNone/>
                      </a:pPr>
                      <a:r>
                        <a:rPr lang="zh-CN" altLang="en-US" sz="1800">
                          <a:solidFill>
                            <a:schemeClr val="bg1"/>
                          </a:solidFill>
                          <a:sym typeface="+mn-ea"/>
                        </a:rPr>
                        <a:t>2016年年收入达到9680万元，毛利率达到39.68%</a:t>
                      </a:r>
                      <a:endParaRPr lang="zh-CN" altLang="en-US" sz="1800">
                        <a:solidFill>
                          <a:schemeClr val="bg1"/>
                        </a:solidFill>
                        <a:sym typeface="+mn-ea"/>
                      </a:endParaRPr>
                    </a:p>
                    <a:p>
                      <a:pPr>
                        <a:buNone/>
                      </a:pPr>
                      <a:endParaRPr lang="zh-CN" altLang="en-US">
                        <a:solidFill>
                          <a:schemeClr val="bg1"/>
                        </a:solidFill>
                      </a:endParaRPr>
                    </a:p>
                  </a:txBody>
                  <a:tcPr>
                    <a:solidFill>
                      <a:schemeClr val="tx2">
                        <a:alpha val="24000"/>
                      </a:schemeClr>
                    </a:solidFill>
                  </a:tcPr>
                </a:tc>
                <a:tc>
                  <a:txBody>
                    <a:bodyPr/>
                    <a:p>
                      <a:pPr>
                        <a:buNone/>
                      </a:pPr>
                      <a:r>
                        <a:rPr lang="en-US" altLang="zh-CN">
                          <a:solidFill>
                            <a:schemeClr val="bg1"/>
                          </a:solidFill>
                        </a:rPr>
                        <a:t>2015</a:t>
                      </a:r>
                      <a:r>
                        <a:rPr lang="zh-CN" altLang="en-US">
                          <a:solidFill>
                            <a:schemeClr val="bg1"/>
                          </a:solidFill>
                        </a:rPr>
                        <a:t>新三板上市</a:t>
                      </a:r>
                      <a:endParaRPr lang="zh-CN" altLang="en-US">
                        <a:solidFill>
                          <a:schemeClr val="bg1"/>
                        </a:solidFill>
                      </a:endParaRPr>
                    </a:p>
                  </a:txBody>
                  <a:tcPr>
                    <a:solidFill>
                      <a:schemeClr val="tx2">
                        <a:alpha val="24000"/>
                      </a:schemeClr>
                    </a:solidFill>
                  </a:tcPr>
                </a:tc>
                <a:tc>
                  <a:txBody>
                    <a:bodyPr/>
                    <a:p>
                      <a:pPr>
                        <a:buNone/>
                      </a:pPr>
                      <a:r>
                        <a:rPr lang="en-US" altLang="zh-CN">
                          <a:solidFill>
                            <a:schemeClr val="bg1"/>
                          </a:solidFill>
                        </a:rPr>
                        <a:t>APP</a:t>
                      </a:r>
                      <a:r>
                        <a:rPr lang="zh-CN" altLang="en-US">
                          <a:solidFill>
                            <a:schemeClr val="bg1"/>
                          </a:solidFill>
                        </a:rPr>
                        <a:t>众客堂 ，</a:t>
                      </a:r>
                      <a:r>
                        <a:rPr lang="en-US" altLang="zh-CN">
                          <a:solidFill>
                            <a:schemeClr val="bg1"/>
                          </a:solidFill>
                        </a:rPr>
                        <a:t>PC</a:t>
                      </a:r>
                      <a:r>
                        <a:rPr lang="zh-CN" altLang="en-US">
                          <a:solidFill>
                            <a:schemeClr val="bg1"/>
                          </a:solidFill>
                        </a:rPr>
                        <a:t>端标注平台http://auth.crowd.datatang.com/zh-cn/signin?from=http://bz.datatang.com/zh-cn/dashboard</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行业最早</a:t>
                      </a:r>
                      <a:endParaRPr lang="zh-CN" altLang="en-US">
                        <a:solidFill>
                          <a:schemeClr val="bg1"/>
                        </a:solidFill>
                      </a:endParaRPr>
                    </a:p>
                  </a:txBody>
                  <a:tcPr>
                    <a:solidFill>
                      <a:schemeClr val="tx2">
                        <a:alpha val="24000"/>
                      </a:schemeClr>
                    </a:solidFill>
                  </a:tcPr>
                </a:tc>
              </a:tr>
            </a:tbl>
          </a:graphicData>
        </a:graphic>
      </p:graphicFrame>
      <p:sp>
        <p:nvSpPr>
          <p:cNvPr id="3" name="文本框 2"/>
          <p:cNvSpPr txBox="1"/>
          <p:nvPr/>
        </p:nvSpPr>
        <p:spPr>
          <a:xfrm>
            <a:off x="511810" y="182880"/>
            <a:ext cx="9504045" cy="645160"/>
          </a:xfrm>
          <a:prstGeom prst="rect">
            <a:avLst/>
          </a:prstGeom>
          <a:noFill/>
        </p:spPr>
        <p:txBody>
          <a:bodyPr wrap="square" rtlCol="0">
            <a:spAutoFit/>
          </a:bodyPr>
          <a:p>
            <a:r>
              <a:rPr lang="zh-CN" altLang="en-US" sz="3600">
                <a:solidFill>
                  <a:srgbClr val="FFC000"/>
                </a:solidFill>
              </a:rPr>
              <a:t>国内竞争分析</a:t>
            </a:r>
            <a:endParaRPr lang="zh-CN" altLang="en-US" sz="3600">
              <a:solidFill>
                <a:srgbClr val="FFC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graphicFrame>
        <p:nvGraphicFramePr>
          <p:cNvPr id="3" name="表格 2"/>
          <p:cNvGraphicFramePr/>
          <p:nvPr/>
        </p:nvGraphicFramePr>
        <p:xfrm>
          <a:off x="685165" y="450215"/>
          <a:ext cx="10274935" cy="6269990"/>
        </p:xfrm>
        <a:graphic>
          <a:graphicData uri="http://schemas.openxmlformats.org/drawingml/2006/table">
            <a:tbl>
              <a:tblPr firstRow="1" bandRow="1">
                <a:tableStyleId>{5C22544A-7EE6-4342-B048-85BDC9FD1C3A}</a:tableStyleId>
              </a:tblPr>
              <a:tblGrid>
                <a:gridCol w="1755775"/>
                <a:gridCol w="2459990"/>
                <a:gridCol w="1612900"/>
                <a:gridCol w="2766060"/>
                <a:gridCol w="1680210"/>
              </a:tblGrid>
              <a:tr h="565785">
                <a:tc>
                  <a:txBody>
                    <a:bodyPr/>
                    <a:p>
                      <a:pPr>
                        <a:buNone/>
                      </a:pPr>
                      <a:r>
                        <a:rPr lang="zh-CN" altLang="en-US">
                          <a:solidFill>
                            <a:schemeClr val="bg1"/>
                          </a:solidFill>
                        </a:rPr>
                        <a:t>公司名字</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介绍</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发展阶段</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产品</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优势分析</a:t>
                      </a:r>
                      <a:endParaRPr lang="zh-CN" altLang="en-US">
                        <a:solidFill>
                          <a:schemeClr val="bg1"/>
                        </a:solidFill>
                      </a:endParaRPr>
                    </a:p>
                  </a:txBody>
                  <a:tcPr>
                    <a:solidFill>
                      <a:schemeClr val="tx2">
                        <a:alpha val="24000"/>
                      </a:schemeClr>
                    </a:solidFill>
                  </a:tcPr>
                </a:tc>
              </a:tr>
              <a:tr h="1463040">
                <a:tc>
                  <a:txBody>
                    <a:bodyPr/>
                    <a:p>
                      <a:pPr>
                        <a:buNone/>
                      </a:pPr>
                      <a:r>
                        <a:rPr lang="zh-CN" altLang="en-US">
                          <a:solidFill>
                            <a:schemeClr val="bg1"/>
                          </a:solidFill>
                        </a:rPr>
                        <a:t>星尘数据</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自动标注平台数据服务</a:t>
                      </a:r>
                      <a:endParaRPr lang="zh-CN" altLang="en-US">
                        <a:solidFill>
                          <a:schemeClr val="bg1"/>
                        </a:solidFill>
                      </a:endParaRPr>
                    </a:p>
                  </a:txBody>
                  <a:tcPr>
                    <a:solidFill>
                      <a:schemeClr val="tx2">
                        <a:alpha val="24000"/>
                      </a:schemeClr>
                    </a:solidFill>
                  </a:tcPr>
                </a:tc>
                <a:tc>
                  <a:txBody>
                    <a:bodyPr/>
                    <a:p>
                      <a:pPr>
                        <a:buNone/>
                      </a:pPr>
                      <a:r>
                        <a:rPr lang="en-US" altLang="zh-CN">
                          <a:solidFill>
                            <a:schemeClr val="bg1"/>
                          </a:solidFill>
                        </a:rPr>
                        <a:t>8</a:t>
                      </a:r>
                      <a:r>
                        <a:rPr lang="zh-CN" altLang="en-US">
                          <a:solidFill>
                            <a:schemeClr val="bg1"/>
                          </a:solidFill>
                        </a:rPr>
                        <a:t>月份天使轮</a:t>
                      </a:r>
                      <a:endParaRPr lang="en-US" altLang="zh-CN">
                        <a:solidFill>
                          <a:schemeClr val="bg1"/>
                        </a:solidFill>
                      </a:endParaRPr>
                    </a:p>
                  </a:txBody>
                  <a:tcPr>
                    <a:solidFill>
                      <a:schemeClr val="tx2">
                        <a:alpha val="24000"/>
                      </a:schemeClr>
                    </a:solidFill>
                  </a:tcPr>
                </a:tc>
                <a:tc>
                  <a:txBody>
                    <a:bodyPr/>
                    <a:p>
                      <a:pPr>
                        <a:buNone/>
                      </a:pPr>
                      <a:r>
                        <a:rPr lang="zh-CN" altLang="en-US">
                          <a:solidFill>
                            <a:schemeClr val="bg1"/>
                          </a:solidFill>
                        </a:rPr>
                        <a:t>http://startask.net</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创始人意识领先做自动标注</a:t>
                      </a:r>
                      <a:endParaRPr lang="zh-CN" altLang="en-US">
                        <a:solidFill>
                          <a:schemeClr val="bg1"/>
                        </a:solidFill>
                      </a:endParaRPr>
                    </a:p>
                  </a:txBody>
                  <a:tcPr>
                    <a:solidFill>
                      <a:schemeClr val="tx2">
                        <a:alpha val="24000"/>
                      </a:schemeClr>
                    </a:solidFill>
                  </a:tcPr>
                </a:tc>
              </a:tr>
              <a:tr h="640080">
                <a:tc>
                  <a:txBody>
                    <a:bodyPr/>
                    <a:p>
                      <a:pPr>
                        <a:buNone/>
                      </a:pPr>
                      <a:r>
                        <a:rPr lang="zh-CN" altLang="en-US">
                          <a:solidFill>
                            <a:schemeClr val="bg1"/>
                          </a:solidFill>
                        </a:rPr>
                        <a:t>丁火智能</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手机</a:t>
                      </a:r>
                      <a:r>
                        <a:rPr lang="en-US" altLang="zh-CN">
                          <a:solidFill>
                            <a:schemeClr val="bg1"/>
                          </a:solidFill>
                        </a:rPr>
                        <a:t>APP</a:t>
                      </a:r>
                      <a:r>
                        <a:rPr lang="zh-CN" altLang="en-US">
                          <a:solidFill>
                            <a:schemeClr val="bg1"/>
                          </a:solidFill>
                        </a:rPr>
                        <a:t>端标注</a:t>
                      </a:r>
                      <a:endParaRPr lang="zh-CN" altLang="en-US">
                        <a:solidFill>
                          <a:schemeClr val="bg1"/>
                        </a:solidFill>
                      </a:endParaRPr>
                    </a:p>
                  </a:txBody>
                  <a:tcPr>
                    <a:solidFill>
                      <a:schemeClr val="tx2">
                        <a:alpha val="24000"/>
                      </a:schemeClr>
                    </a:solidFill>
                  </a:tcPr>
                </a:tc>
                <a:tc>
                  <a:txBody>
                    <a:bodyPr/>
                    <a:p>
                      <a:pPr>
                        <a:buNone/>
                      </a:pPr>
                      <a:r>
                        <a:rPr lang="en-US" altLang="zh-CN">
                          <a:solidFill>
                            <a:schemeClr val="bg1"/>
                          </a:solidFill>
                        </a:rPr>
                        <a:t>1500万A轮融资</a:t>
                      </a:r>
                      <a:endParaRPr lang="en-US" altLang="zh-CN">
                        <a:solidFill>
                          <a:schemeClr val="bg1"/>
                        </a:solidFill>
                      </a:endParaRPr>
                    </a:p>
                  </a:txBody>
                  <a:tcPr>
                    <a:solidFill>
                      <a:schemeClr val="tx2">
                        <a:alpha val="24000"/>
                      </a:schemeClr>
                    </a:solidFill>
                  </a:tcPr>
                </a:tc>
                <a:tc>
                  <a:txBody>
                    <a:bodyPr/>
                    <a:p>
                      <a:pPr>
                        <a:buNone/>
                      </a:pPr>
                      <a:r>
                        <a:rPr lang="zh-CN" altLang="en-US">
                          <a:solidFill>
                            <a:schemeClr val="bg1"/>
                          </a:solidFill>
                        </a:rPr>
                        <a:t>荟萃</a:t>
                      </a:r>
                      <a:r>
                        <a:rPr lang="en-US" altLang="zh-CN">
                          <a:solidFill>
                            <a:schemeClr val="bg1"/>
                          </a:solidFill>
                        </a:rPr>
                        <a:t>APP</a:t>
                      </a:r>
                      <a:endParaRPr lang="en-US" altLang="zh-CN">
                        <a:solidFill>
                          <a:schemeClr val="bg1"/>
                        </a:solidFill>
                      </a:endParaRPr>
                    </a:p>
                  </a:txBody>
                  <a:tcPr>
                    <a:solidFill>
                      <a:schemeClr val="tx2">
                        <a:alpha val="24000"/>
                      </a:schemeClr>
                    </a:solidFill>
                  </a:tcPr>
                </a:tc>
                <a:tc>
                  <a:txBody>
                    <a:bodyPr/>
                    <a:p>
                      <a:pPr>
                        <a:buNone/>
                      </a:pPr>
                      <a:r>
                        <a:rPr lang="zh-CN" altLang="en-US">
                          <a:solidFill>
                            <a:schemeClr val="bg1"/>
                          </a:solidFill>
                        </a:rPr>
                        <a:t>手机端优化较好</a:t>
                      </a:r>
                      <a:endParaRPr lang="zh-CN" altLang="en-US">
                        <a:solidFill>
                          <a:schemeClr val="bg1"/>
                        </a:solidFill>
                      </a:endParaRPr>
                    </a:p>
                  </a:txBody>
                  <a:tcPr>
                    <a:solidFill>
                      <a:schemeClr val="tx2">
                        <a:alpha val="24000"/>
                      </a:schemeClr>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文本框 2"/>
          <p:cNvSpPr txBox="1"/>
          <p:nvPr/>
        </p:nvSpPr>
        <p:spPr>
          <a:xfrm>
            <a:off x="511810" y="182880"/>
            <a:ext cx="9504045" cy="645160"/>
          </a:xfrm>
          <a:prstGeom prst="rect">
            <a:avLst/>
          </a:prstGeom>
          <a:noFill/>
        </p:spPr>
        <p:txBody>
          <a:bodyPr wrap="square" rtlCol="0">
            <a:spAutoFit/>
          </a:bodyPr>
          <a:p>
            <a:r>
              <a:rPr lang="zh-CN" altLang="en-US" sz="3600">
                <a:solidFill>
                  <a:srgbClr val="FFC000"/>
                </a:solidFill>
              </a:rPr>
              <a:t>国外竞争分析</a:t>
            </a:r>
            <a:endParaRPr lang="zh-CN" altLang="en-US" sz="3600">
              <a:solidFill>
                <a:srgbClr val="FFC000"/>
              </a:solidFill>
            </a:endParaRPr>
          </a:p>
        </p:txBody>
      </p:sp>
      <p:graphicFrame>
        <p:nvGraphicFramePr>
          <p:cNvPr id="2" name="表格 1"/>
          <p:cNvGraphicFramePr/>
          <p:nvPr/>
        </p:nvGraphicFramePr>
        <p:xfrm>
          <a:off x="511810" y="828040"/>
          <a:ext cx="10274935" cy="5775960"/>
        </p:xfrm>
        <a:graphic>
          <a:graphicData uri="http://schemas.openxmlformats.org/drawingml/2006/table">
            <a:tbl>
              <a:tblPr firstRow="1" bandRow="1">
                <a:tableStyleId>{5C22544A-7EE6-4342-B048-85BDC9FD1C3A}</a:tableStyleId>
              </a:tblPr>
              <a:tblGrid>
                <a:gridCol w="1755775"/>
                <a:gridCol w="2459990"/>
                <a:gridCol w="1612900"/>
                <a:gridCol w="2766060"/>
                <a:gridCol w="1680210"/>
              </a:tblGrid>
              <a:tr h="565785">
                <a:tc>
                  <a:txBody>
                    <a:bodyPr/>
                    <a:p>
                      <a:pPr>
                        <a:buNone/>
                      </a:pPr>
                      <a:r>
                        <a:rPr lang="zh-CN" altLang="en-US">
                          <a:solidFill>
                            <a:schemeClr val="bg1"/>
                          </a:solidFill>
                        </a:rPr>
                        <a:t>公司名字</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介绍</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发展阶段</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产品</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优势分析</a:t>
                      </a:r>
                      <a:endParaRPr lang="zh-CN" altLang="en-US">
                        <a:solidFill>
                          <a:schemeClr val="bg1"/>
                        </a:solidFill>
                      </a:endParaRPr>
                    </a:p>
                  </a:txBody>
                  <a:tcPr>
                    <a:solidFill>
                      <a:schemeClr val="tx2">
                        <a:alpha val="24000"/>
                      </a:schemeClr>
                    </a:solidFill>
                  </a:tcPr>
                </a:tc>
              </a:tr>
              <a:tr h="1463040">
                <a:tc>
                  <a:txBody>
                    <a:bodyPr/>
                    <a:p>
                      <a:pPr algn="l">
                        <a:buNone/>
                      </a:pPr>
                      <a:r>
                        <a:rPr lang="en-US" altLang="zh-CN" sz="1800">
                          <a:solidFill>
                            <a:schemeClr val="bg1"/>
                          </a:solidFill>
                          <a:sym typeface="+mn-ea"/>
                        </a:rPr>
                        <a:t>CROWDFLOWER</a:t>
                      </a:r>
                      <a:endParaRPr lang="en-US" altLang="zh-CN" sz="1800">
                        <a:solidFill>
                          <a:schemeClr val="bg1"/>
                        </a:solidFill>
                        <a:sym typeface="+mn-ea"/>
                      </a:endParaRPr>
                    </a:p>
                    <a:p>
                      <a:pPr algn="ctr">
                        <a:buNone/>
                      </a:pPr>
                      <a:endParaRPr lang="zh-CN" altLang="en-US" sz="1800">
                        <a:solidFill>
                          <a:schemeClr val="bg1"/>
                        </a:solidFill>
                        <a:sym typeface="+mn-ea"/>
                      </a:endParaRPr>
                    </a:p>
                  </a:txBody>
                  <a:tcPr>
                    <a:solidFill>
                      <a:schemeClr val="tx2">
                        <a:alpha val="24000"/>
                      </a:schemeClr>
                    </a:solidFill>
                  </a:tcPr>
                </a:tc>
                <a:tc>
                  <a:txBody>
                    <a:bodyPr/>
                    <a:p>
                      <a:pPr>
                        <a:buNone/>
                      </a:pPr>
                      <a:r>
                        <a:rPr lang="en-US" altLang="zh-CN" sz="1800">
                          <a:solidFill>
                            <a:schemeClr val="bg1"/>
                          </a:solidFill>
                          <a:sym typeface="+mn-ea"/>
                        </a:rPr>
                        <a:t>AI for business</a:t>
                      </a:r>
                      <a:endParaRPr lang="en-US" altLang="zh-CN" sz="1800">
                        <a:solidFill>
                          <a:schemeClr val="bg1"/>
                        </a:solidFill>
                        <a:sym typeface="+mn-ea"/>
                      </a:endParaRPr>
                    </a:p>
                    <a:p>
                      <a:pPr>
                        <a:buNone/>
                      </a:pPr>
                      <a:r>
                        <a:rPr lang="zh-CN" altLang="en-US" sz="1800">
                          <a:solidFill>
                            <a:schemeClr val="bg1"/>
                          </a:solidFill>
                          <a:sym typeface="+mn-ea"/>
                        </a:rPr>
                        <a:t>训练数据，机器学习和人闭环</a:t>
                      </a:r>
                      <a:endParaRPr lang="zh-CN" altLang="en-US" sz="1800">
                        <a:solidFill>
                          <a:schemeClr val="bg1"/>
                        </a:solidFill>
                        <a:sym typeface="+mn-ea"/>
                      </a:endParaRPr>
                    </a:p>
                  </a:txBody>
                  <a:tcPr>
                    <a:solidFill>
                      <a:schemeClr val="tx2">
                        <a:alpha val="24000"/>
                      </a:schemeClr>
                    </a:solidFill>
                  </a:tcPr>
                </a:tc>
                <a:tc>
                  <a:txBody>
                    <a:bodyPr/>
                    <a:p>
                      <a:pPr>
                        <a:buNone/>
                      </a:pPr>
                      <a:r>
                        <a:rPr lang="en-US" altLang="zh-CN">
                          <a:solidFill>
                            <a:schemeClr val="bg1"/>
                          </a:solidFill>
                        </a:rPr>
                        <a:t>D</a:t>
                      </a:r>
                      <a:r>
                        <a:rPr lang="zh-CN" altLang="en-US">
                          <a:solidFill>
                            <a:schemeClr val="bg1"/>
                          </a:solidFill>
                        </a:rPr>
                        <a:t>轮</a:t>
                      </a:r>
                      <a:r>
                        <a:rPr lang="en-US" altLang="zh-CN" sz="1800">
                          <a:solidFill>
                            <a:schemeClr val="bg1"/>
                          </a:solidFill>
                          <a:sym typeface="+mn-ea"/>
                        </a:rPr>
                        <a:t>USD</a:t>
                      </a:r>
                      <a:endParaRPr lang="en-US" altLang="zh-CN" sz="1800">
                        <a:solidFill>
                          <a:schemeClr val="bg1"/>
                        </a:solidFill>
                        <a:sym typeface="+mn-ea"/>
                      </a:endParaRPr>
                    </a:p>
                    <a:p>
                      <a:pPr>
                        <a:buNone/>
                      </a:pPr>
                      <a:r>
                        <a:rPr lang="en-US" altLang="zh-CN">
                          <a:solidFill>
                            <a:schemeClr val="bg1"/>
                          </a:solidFill>
                        </a:rPr>
                        <a:t>58,000,000</a:t>
                      </a:r>
                      <a:endParaRPr lang="en-US" altLang="zh-CN">
                        <a:solidFill>
                          <a:schemeClr val="bg1"/>
                        </a:solidFill>
                      </a:endParaRPr>
                    </a:p>
                  </a:txBody>
                  <a:tcPr>
                    <a:solidFill>
                      <a:schemeClr val="tx2">
                        <a:alpha val="24000"/>
                      </a:schemeClr>
                    </a:solidFill>
                  </a:tcPr>
                </a:tc>
                <a:tc>
                  <a:txBody>
                    <a:bodyPr/>
                    <a:p>
                      <a:pPr>
                        <a:buNone/>
                      </a:pPr>
                      <a:r>
                        <a:rPr lang="en-US" altLang="zh-CN">
                          <a:solidFill>
                            <a:schemeClr val="bg1"/>
                          </a:solidFill>
                        </a:rPr>
                        <a:t>PC</a:t>
                      </a:r>
                      <a:r>
                        <a:rPr lang="zh-CN" altLang="en-US">
                          <a:solidFill>
                            <a:schemeClr val="bg1"/>
                          </a:solidFill>
                        </a:rPr>
                        <a:t>端标注平台https://elite.crowdflower.com/crowdflower.php</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成立久，流程完善，平台级数据服务</a:t>
                      </a:r>
                      <a:endParaRPr lang="en-US" altLang="zh-CN">
                        <a:solidFill>
                          <a:schemeClr val="bg1"/>
                        </a:solidFill>
                      </a:endParaRPr>
                    </a:p>
                  </a:txBody>
                  <a:tcPr>
                    <a:solidFill>
                      <a:schemeClr val="tx2">
                        <a:alpha val="24000"/>
                      </a:schemeClr>
                    </a:solidFill>
                  </a:tcPr>
                </a:tc>
              </a:tr>
              <a:tr h="640080">
                <a:tc>
                  <a:txBody>
                    <a:bodyPr/>
                    <a:p>
                      <a:pPr>
                        <a:buNone/>
                      </a:pPr>
                      <a:r>
                        <a:rPr lang="en-US" altLang="zh-CN">
                          <a:solidFill>
                            <a:schemeClr val="bg1"/>
                          </a:solidFill>
                        </a:rPr>
                        <a:t>SPARE5</a:t>
                      </a:r>
                      <a:endParaRPr lang="en-US" altLang="zh-CN">
                        <a:solidFill>
                          <a:schemeClr val="bg1"/>
                        </a:solidFill>
                      </a:endParaRPr>
                    </a:p>
                  </a:txBody>
                  <a:tcPr>
                    <a:solidFill>
                      <a:schemeClr val="tx2">
                        <a:alpha val="24000"/>
                      </a:schemeClr>
                    </a:solidFill>
                  </a:tcPr>
                </a:tc>
                <a:tc>
                  <a:txBody>
                    <a:bodyPr/>
                    <a:p>
                      <a:pPr>
                        <a:buNone/>
                      </a:pPr>
                      <a:r>
                        <a:rPr lang="zh-CN" altLang="en-US">
                          <a:solidFill>
                            <a:schemeClr val="bg1"/>
                          </a:solidFill>
                        </a:rPr>
                        <a:t>自动驾驶标注平台</a:t>
                      </a:r>
                      <a:endParaRPr lang="zh-CN" altLang="en-US">
                        <a:solidFill>
                          <a:schemeClr val="bg1"/>
                        </a:solidFill>
                      </a:endParaRPr>
                    </a:p>
                  </a:txBody>
                  <a:tcPr>
                    <a:solidFill>
                      <a:schemeClr val="tx2">
                        <a:alpha val="24000"/>
                      </a:schemeClr>
                    </a:solidFill>
                  </a:tcPr>
                </a:tc>
                <a:tc>
                  <a:txBody>
                    <a:bodyPr/>
                    <a:p>
                      <a:pPr>
                        <a:buNone/>
                      </a:pPr>
                      <a:r>
                        <a:rPr lang="en-US">
                          <a:solidFill>
                            <a:schemeClr val="bg1"/>
                          </a:solidFill>
                        </a:rPr>
                        <a:t>B</a:t>
                      </a:r>
                      <a:r>
                        <a:rPr lang="zh-CN" altLang="en-US">
                          <a:solidFill>
                            <a:schemeClr val="bg1"/>
                          </a:solidFill>
                        </a:rPr>
                        <a:t>轮</a:t>
                      </a:r>
                      <a:r>
                        <a:rPr lang="en-US" altLang="zh-CN">
                          <a:solidFill>
                            <a:schemeClr val="bg1"/>
                          </a:solidFill>
                        </a:rPr>
                        <a:t>USD</a:t>
                      </a:r>
                      <a:endParaRPr lang="en-US" altLang="zh-CN">
                        <a:solidFill>
                          <a:schemeClr val="bg1"/>
                        </a:solidFill>
                      </a:endParaRPr>
                    </a:p>
                    <a:p>
                      <a:pPr>
                        <a:buNone/>
                      </a:pPr>
                      <a:r>
                        <a:rPr lang="en-US" altLang="zh-CN">
                          <a:solidFill>
                            <a:schemeClr val="bg1"/>
                          </a:solidFill>
                        </a:rPr>
                        <a:t>27,250,000</a:t>
                      </a:r>
                      <a:endParaRPr lang="en-US" altLang="zh-CN">
                        <a:solidFill>
                          <a:schemeClr val="bg1"/>
                        </a:solidFill>
                      </a:endParaRPr>
                    </a:p>
                  </a:txBody>
                  <a:tcPr>
                    <a:solidFill>
                      <a:schemeClr val="tx2">
                        <a:alpha val="24000"/>
                      </a:schemeClr>
                    </a:solidFill>
                  </a:tcPr>
                </a:tc>
                <a:tc>
                  <a:txBody>
                    <a:bodyPr/>
                    <a:p>
                      <a:pPr>
                        <a:buNone/>
                      </a:pPr>
                      <a:r>
                        <a:rPr lang="en-US" altLang="zh-CN">
                          <a:solidFill>
                            <a:schemeClr val="bg1"/>
                          </a:solidFill>
                        </a:rPr>
                        <a:t>PC</a:t>
                      </a:r>
                      <a:r>
                        <a:rPr lang="zh-CN" altLang="en-US">
                          <a:solidFill>
                            <a:schemeClr val="bg1"/>
                          </a:solidFill>
                        </a:rPr>
                        <a:t>端https://app.spare5.com/fives/sign_in</a:t>
                      </a:r>
                      <a:endParaRPr lang="zh-CN" altLang="en-US">
                        <a:solidFill>
                          <a:schemeClr val="bg1"/>
                        </a:solidFill>
                      </a:endParaRPr>
                    </a:p>
                    <a:p>
                      <a:pPr>
                        <a:buNone/>
                      </a:pPr>
                      <a:r>
                        <a:rPr lang="zh-CN" altLang="en-US">
                          <a:solidFill>
                            <a:schemeClr val="bg1"/>
                          </a:solidFill>
                        </a:rPr>
                        <a:t>手机</a:t>
                      </a:r>
                      <a:r>
                        <a:rPr lang="en-US" altLang="zh-CN">
                          <a:solidFill>
                            <a:schemeClr val="bg1"/>
                          </a:solidFill>
                        </a:rPr>
                        <a:t>APP spare5</a:t>
                      </a:r>
                      <a:endParaRPr lang="en-US" altLang="zh-CN">
                        <a:solidFill>
                          <a:schemeClr val="bg1"/>
                        </a:solidFill>
                      </a:endParaRPr>
                    </a:p>
                  </a:txBody>
                  <a:tcPr>
                    <a:solidFill>
                      <a:schemeClr val="tx2">
                        <a:alpha val="24000"/>
                      </a:schemeClr>
                    </a:solidFill>
                  </a:tcPr>
                </a:tc>
                <a:tc>
                  <a:txBody>
                    <a:bodyPr/>
                    <a:p>
                      <a:pPr>
                        <a:buNone/>
                      </a:pPr>
                      <a:r>
                        <a:rPr lang="zh-CN" altLang="en-US">
                          <a:solidFill>
                            <a:schemeClr val="bg1"/>
                          </a:solidFill>
                        </a:rPr>
                        <a:t>专注自动驾驶</a:t>
                      </a:r>
                      <a:endParaRPr lang="zh-CN" altLang="en-US">
                        <a:solidFill>
                          <a:schemeClr val="bg1"/>
                        </a:solidFill>
                      </a:endParaRPr>
                    </a:p>
                    <a:p>
                      <a:pPr>
                        <a:buNone/>
                      </a:pPr>
                      <a:r>
                        <a:rPr lang="zh-CN" altLang="en-US">
                          <a:solidFill>
                            <a:schemeClr val="bg1"/>
                          </a:solidFill>
                        </a:rPr>
                        <a:t>智能平台级</a:t>
                      </a:r>
                      <a:endParaRPr lang="zh-CN" altLang="en-US">
                        <a:solidFill>
                          <a:schemeClr val="bg1"/>
                        </a:solidFill>
                      </a:endParaRPr>
                    </a:p>
                  </a:txBody>
                  <a:tcPr>
                    <a:solidFill>
                      <a:schemeClr val="tx2">
                        <a:alpha val="24000"/>
                      </a:schemeClr>
                    </a:solidFill>
                  </a:tcPr>
                </a:tc>
              </a:tr>
              <a:tr h="914400">
                <a:tc>
                  <a:txBody>
                    <a:bodyPr/>
                    <a:p>
                      <a:pPr>
                        <a:buNone/>
                      </a:pPr>
                      <a:r>
                        <a:rPr lang="en-US" altLang="zh-CN">
                          <a:solidFill>
                            <a:schemeClr val="bg1"/>
                          </a:solidFill>
                        </a:rPr>
                        <a:t>APPEN</a:t>
                      </a:r>
                      <a:endParaRPr lang="en-US" altLang="zh-CN">
                        <a:solidFill>
                          <a:schemeClr val="bg1"/>
                        </a:solidFill>
                      </a:endParaRPr>
                    </a:p>
                  </a:txBody>
                  <a:tcPr>
                    <a:solidFill>
                      <a:schemeClr val="tx2">
                        <a:alpha val="24000"/>
                      </a:schemeClr>
                    </a:solidFill>
                  </a:tcPr>
                </a:tc>
                <a:tc>
                  <a:txBody>
                    <a:bodyPr/>
                    <a:p>
                      <a:pPr>
                        <a:buNone/>
                      </a:pPr>
                      <a:r>
                        <a:rPr lang="zh-CN" altLang="en-US">
                          <a:solidFill>
                            <a:schemeClr val="bg1"/>
                          </a:solidFill>
                        </a:rPr>
                        <a:t>为机器学习提供高质量的训练数据</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上市公司</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https://appen.com/</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成立久 任务多 政府合作</a:t>
                      </a:r>
                      <a:endParaRPr lang="zh-CN" altLang="en-US">
                        <a:solidFill>
                          <a:schemeClr val="bg1"/>
                        </a:solidFill>
                      </a:endParaRPr>
                    </a:p>
                  </a:txBody>
                  <a:tcPr>
                    <a:solidFill>
                      <a:schemeClr val="tx2">
                        <a:alpha val="24000"/>
                      </a:schemeClr>
                    </a:solidFill>
                  </a:tcPr>
                </a:tc>
              </a:tr>
              <a:tr h="694690">
                <a:tc>
                  <a:txBody>
                    <a:bodyPr/>
                    <a:p>
                      <a:pPr>
                        <a:buNone/>
                      </a:pPr>
                      <a:r>
                        <a:rPr lang="en-US" altLang="zh-CN">
                          <a:solidFill>
                            <a:schemeClr val="bg1"/>
                          </a:solidFill>
                        </a:rPr>
                        <a:t>SCALE API</a:t>
                      </a:r>
                      <a:endParaRPr lang="en-US" altLang="zh-CN">
                        <a:solidFill>
                          <a:schemeClr val="bg1"/>
                        </a:solidFill>
                      </a:endParaRPr>
                    </a:p>
                  </a:txBody>
                  <a:tcPr>
                    <a:solidFill>
                      <a:schemeClr val="tx2">
                        <a:alpha val="24000"/>
                      </a:schemeClr>
                    </a:solidFill>
                  </a:tcPr>
                </a:tc>
                <a:tc>
                  <a:txBody>
                    <a:bodyPr/>
                    <a:p>
                      <a:pPr>
                        <a:buNone/>
                      </a:pPr>
                      <a:r>
                        <a:rPr lang="zh-CN" altLang="en-US">
                          <a:solidFill>
                            <a:schemeClr val="bg1"/>
                          </a:solidFill>
                        </a:rPr>
                        <a:t>为标注提供</a:t>
                      </a:r>
                      <a:r>
                        <a:rPr lang="en-US" altLang="zh-CN">
                          <a:solidFill>
                            <a:schemeClr val="bg1"/>
                          </a:solidFill>
                        </a:rPr>
                        <a:t>API</a:t>
                      </a:r>
                      <a:r>
                        <a:rPr lang="zh-CN" altLang="en-US">
                          <a:solidFill>
                            <a:schemeClr val="bg1"/>
                          </a:solidFill>
                        </a:rPr>
                        <a:t>接口</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天使轮</a:t>
                      </a:r>
                      <a:endParaRPr lang="zh-CN" altLang="en-US">
                        <a:solidFill>
                          <a:schemeClr val="bg1"/>
                        </a:solidFill>
                      </a:endParaRPr>
                    </a:p>
                  </a:txBody>
                  <a:tcPr>
                    <a:solidFill>
                      <a:schemeClr val="tx2">
                        <a:alpha val="24000"/>
                      </a:schemeClr>
                    </a:solidFill>
                  </a:tcPr>
                </a:tc>
                <a:tc>
                  <a:txBody>
                    <a:bodyPr/>
                    <a:p>
                      <a:pPr>
                        <a:buNone/>
                      </a:pPr>
                      <a:r>
                        <a:rPr lang="zh-CN" altLang="en-US">
                          <a:solidFill>
                            <a:schemeClr val="bg1"/>
                          </a:solidFill>
                        </a:rPr>
                        <a:t>https://www.scaleapi.com/</a:t>
                      </a:r>
                      <a:endParaRPr lang="zh-CN" altLang="en-US">
                        <a:solidFill>
                          <a:schemeClr val="bg1"/>
                        </a:solidFill>
                      </a:endParaRPr>
                    </a:p>
                  </a:txBody>
                  <a:tcPr>
                    <a:solidFill>
                      <a:schemeClr val="tx2">
                        <a:alpha val="24000"/>
                      </a:schemeClr>
                    </a:solidFill>
                  </a:tcPr>
                </a:tc>
                <a:tc>
                  <a:txBody>
                    <a:bodyPr/>
                    <a:p>
                      <a:pPr>
                        <a:buNone/>
                      </a:pPr>
                      <a:r>
                        <a:rPr lang="en-US" altLang="zh-CN">
                          <a:solidFill>
                            <a:schemeClr val="bg1"/>
                          </a:solidFill>
                        </a:rPr>
                        <a:t>API</a:t>
                      </a:r>
                      <a:r>
                        <a:rPr lang="zh-CN" altLang="en-US">
                          <a:solidFill>
                            <a:schemeClr val="bg1"/>
                          </a:solidFill>
                        </a:rPr>
                        <a:t>概念包装</a:t>
                      </a:r>
                      <a:endParaRPr lang="zh-CN" altLang="en-US">
                        <a:solidFill>
                          <a:schemeClr val="bg1"/>
                        </a:solidFill>
                      </a:endParaRPr>
                    </a:p>
                  </a:txBody>
                  <a:tcPr>
                    <a:solidFill>
                      <a:schemeClr val="tx2">
                        <a:alpha val="24000"/>
                      </a:schemeClr>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文本框 2"/>
          <p:cNvSpPr txBox="1"/>
          <p:nvPr/>
        </p:nvSpPr>
        <p:spPr>
          <a:xfrm>
            <a:off x="3636645" y="233680"/>
            <a:ext cx="4091940" cy="645160"/>
          </a:xfrm>
          <a:prstGeom prst="rect">
            <a:avLst/>
          </a:prstGeom>
          <a:noFill/>
        </p:spPr>
        <p:txBody>
          <a:bodyPr wrap="square" rtlCol="0">
            <a:spAutoFit/>
          </a:bodyPr>
          <a:p>
            <a:r>
              <a:rPr lang="zh-CN" altLang="en-US" sz="3600">
                <a:solidFill>
                  <a:srgbClr val="FFC000"/>
                </a:solidFill>
              </a:rPr>
              <a:t>竞争分析总结</a:t>
            </a:r>
            <a:endParaRPr lang="zh-CN" altLang="en-US" sz="3600">
              <a:solidFill>
                <a:srgbClr val="FFC000"/>
              </a:solidFill>
            </a:endParaRPr>
          </a:p>
        </p:txBody>
      </p:sp>
      <p:sp>
        <p:nvSpPr>
          <p:cNvPr id="4" name="文本框 3"/>
          <p:cNvSpPr txBox="1"/>
          <p:nvPr/>
        </p:nvSpPr>
        <p:spPr>
          <a:xfrm>
            <a:off x="1356995" y="1600200"/>
            <a:ext cx="9267825" cy="1753235"/>
          </a:xfrm>
          <a:prstGeom prst="rect">
            <a:avLst/>
          </a:prstGeom>
          <a:noFill/>
        </p:spPr>
        <p:txBody>
          <a:bodyPr wrap="square" rtlCol="0">
            <a:spAutoFit/>
          </a:bodyPr>
          <a:p>
            <a:pPr algn="l"/>
            <a:r>
              <a:rPr lang="zh-CN" altLang="en-US">
                <a:solidFill>
                  <a:schemeClr val="bg1"/>
                </a:solidFill>
                <a:sym typeface="+mn-ea"/>
              </a:rPr>
              <a:t>国内主要以</a:t>
            </a:r>
            <a:r>
              <a:rPr lang="en-US" altLang="zh-CN">
                <a:solidFill>
                  <a:schemeClr val="bg1"/>
                </a:solidFill>
                <a:sym typeface="+mn-ea"/>
              </a:rPr>
              <a:t>QQ</a:t>
            </a:r>
            <a:r>
              <a:rPr lang="zh-CN" altLang="en-US">
                <a:solidFill>
                  <a:schemeClr val="bg1"/>
                </a:solidFill>
                <a:sym typeface="+mn-ea"/>
              </a:rPr>
              <a:t>群线下小团队或者标注工厂等方式运营，远远落后于国外的专业数据平台服务。</a:t>
            </a:r>
            <a:endParaRPr lang="zh-CN" altLang="en-US">
              <a:solidFill>
                <a:schemeClr val="bg1"/>
              </a:solidFill>
              <a:sym typeface="+mn-ea"/>
            </a:endParaRPr>
          </a:p>
          <a:p>
            <a:pPr algn="l"/>
            <a:r>
              <a:rPr lang="zh-CN" altLang="en-US">
                <a:solidFill>
                  <a:schemeClr val="bg1"/>
                </a:solidFill>
                <a:sym typeface="+mn-ea"/>
              </a:rPr>
              <a:t>随着</a:t>
            </a:r>
            <a:r>
              <a:rPr lang="en-US" altLang="zh-CN">
                <a:solidFill>
                  <a:schemeClr val="bg1"/>
                </a:solidFill>
                <a:sym typeface="+mn-ea"/>
              </a:rPr>
              <a:t>AI</a:t>
            </a:r>
            <a:r>
              <a:rPr lang="zh-CN" altLang="en-US">
                <a:solidFill>
                  <a:schemeClr val="bg1"/>
                </a:solidFill>
                <a:sym typeface="+mn-ea"/>
              </a:rPr>
              <a:t>的发展，传统行业升级，会带来大量的标注数据需求，扁平化智能数据标注平台发展前景广阔。</a:t>
            </a:r>
            <a:endParaRPr lang="zh-CN" altLang="en-US">
              <a:solidFill>
                <a:schemeClr val="bg1"/>
              </a:solidFill>
              <a:sym typeface="+mn-ea"/>
            </a:endParaRPr>
          </a:p>
          <a:p>
            <a:pPr algn="l"/>
            <a:r>
              <a:rPr lang="zh-CN" altLang="en-US">
                <a:solidFill>
                  <a:schemeClr val="bg1"/>
                </a:solidFill>
                <a:sym typeface="+mn-ea"/>
              </a:rPr>
              <a:t>具有竞争力平台规划应该具有自动推送等智能系统并且通过深度学习的预标注来提升效率，以技术为推动力促进人机结合</a:t>
            </a:r>
            <a:endParaRPr lang="zh-CN" altLang="en-US">
              <a:solidFill>
                <a:schemeClr val="bg1"/>
              </a:solidFill>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1791970" y="2531745"/>
            <a:ext cx="2009775" cy="953135"/>
          </a:xfrm>
          <a:prstGeom prst="rect">
            <a:avLst/>
          </a:prstGeom>
          <a:noFill/>
        </p:spPr>
        <p:txBody>
          <a:bodyPr wrap="square" rtlCol="0">
            <a:spAutoFit/>
          </a:bodyPr>
          <a:p>
            <a:r>
              <a:rPr lang="zh-CN" altLang="en-US" sz="2800">
                <a:solidFill>
                  <a:schemeClr val="bg1"/>
                </a:solidFill>
              </a:rPr>
              <a:t>人工智能和数据标注</a:t>
            </a:r>
            <a:endParaRPr lang="zh-CN" altLang="en-US" sz="2800">
              <a:solidFill>
                <a:schemeClr val="bg1"/>
              </a:solidFill>
            </a:endParaRPr>
          </a:p>
        </p:txBody>
      </p:sp>
      <p:sp>
        <p:nvSpPr>
          <p:cNvPr id="9" name="椭圆 8"/>
          <p:cNvSpPr/>
          <p:nvPr/>
        </p:nvSpPr>
        <p:spPr>
          <a:xfrm>
            <a:off x="4918710" y="1885315"/>
            <a:ext cx="2354580" cy="2244090"/>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椭圆 10"/>
          <p:cNvSpPr/>
          <p:nvPr/>
        </p:nvSpPr>
        <p:spPr>
          <a:xfrm>
            <a:off x="7769225" y="1885315"/>
            <a:ext cx="2354580" cy="2244090"/>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5302885" y="2696210"/>
            <a:ext cx="4498340" cy="521970"/>
          </a:xfrm>
          <a:prstGeom prst="rect">
            <a:avLst/>
          </a:prstGeom>
          <a:noFill/>
        </p:spPr>
        <p:txBody>
          <a:bodyPr wrap="square" rtlCol="0">
            <a:spAutoFit/>
          </a:bodyPr>
          <a:p>
            <a:r>
              <a:rPr lang="zh-CN" altLang="en-US" sz="2800">
                <a:solidFill>
                  <a:schemeClr val="bg1"/>
                </a:solidFill>
              </a:rPr>
              <a:t>市场预测                 竞争分析</a:t>
            </a:r>
            <a:endParaRPr lang="zh-CN" altLang="en-US" sz="2800">
              <a:solidFill>
                <a:schemeClr val="bg1"/>
              </a:solidFill>
            </a:endParaRPr>
          </a:p>
        </p:txBody>
      </p:sp>
      <p:sp>
        <p:nvSpPr>
          <p:cNvPr id="13" name="椭圆 12"/>
          <p:cNvSpPr/>
          <p:nvPr/>
        </p:nvSpPr>
        <p:spPr>
          <a:xfrm>
            <a:off x="1619250" y="1885315"/>
            <a:ext cx="2354580" cy="2244090"/>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3" name="椭圆 12"/>
          <p:cNvSpPr/>
          <p:nvPr/>
        </p:nvSpPr>
        <p:spPr>
          <a:xfrm>
            <a:off x="4162425" y="1334135"/>
            <a:ext cx="3049270" cy="2938145"/>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4522470" y="2265045"/>
            <a:ext cx="2472055" cy="1076325"/>
          </a:xfrm>
          <a:prstGeom prst="rect">
            <a:avLst/>
          </a:prstGeom>
          <a:noFill/>
        </p:spPr>
        <p:txBody>
          <a:bodyPr wrap="square" rtlCol="0">
            <a:spAutoFit/>
          </a:bodyPr>
          <a:p>
            <a:r>
              <a:rPr lang="zh-CN" altLang="en-US" sz="3200">
                <a:solidFill>
                  <a:schemeClr val="bg1"/>
                </a:solidFill>
              </a:rPr>
              <a:t>人工智能和数据标注</a:t>
            </a:r>
            <a:endParaRPr lang="zh-CN" altLang="en-US" sz="320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文本框 1"/>
          <p:cNvSpPr txBox="1"/>
          <p:nvPr/>
        </p:nvSpPr>
        <p:spPr>
          <a:xfrm>
            <a:off x="661035" y="353695"/>
            <a:ext cx="9504045" cy="645160"/>
          </a:xfrm>
          <a:prstGeom prst="rect">
            <a:avLst/>
          </a:prstGeom>
          <a:noFill/>
        </p:spPr>
        <p:txBody>
          <a:bodyPr wrap="square" rtlCol="0">
            <a:spAutoFit/>
          </a:bodyPr>
          <a:p>
            <a:r>
              <a:rPr lang="zh-CN" altLang="en-US" sz="3600">
                <a:solidFill>
                  <a:srgbClr val="FFC000"/>
                </a:solidFill>
              </a:rPr>
              <a:t>人工智能的崛起</a:t>
            </a:r>
            <a:r>
              <a:rPr lang="en-US" altLang="zh-CN" sz="3600">
                <a:solidFill>
                  <a:srgbClr val="FFC000"/>
                </a:solidFill>
              </a:rPr>
              <a:t>-</a:t>
            </a:r>
            <a:r>
              <a:rPr lang="zh-CN" altLang="en-US" sz="3600">
                <a:solidFill>
                  <a:srgbClr val="FFC000"/>
                </a:solidFill>
              </a:rPr>
              <a:t>预计</a:t>
            </a:r>
            <a:r>
              <a:rPr lang="en-US" altLang="zh-CN" sz="3600">
                <a:solidFill>
                  <a:srgbClr val="FFC000"/>
                </a:solidFill>
              </a:rPr>
              <a:t>5</a:t>
            </a:r>
            <a:r>
              <a:rPr lang="zh-CN" altLang="en-US" sz="3600">
                <a:solidFill>
                  <a:srgbClr val="FFC000"/>
                </a:solidFill>
              </a:rPr>
              <a:t>年后有千亿市场</a:t>
            </a:r>
            <a:endParaRPr lang="zh-CN" altLang="en-US" sz="3600">
              <a:solidFill>
                <a:srgbClr val="FFC000"/>
              </a:solidFill>
            </a:endParaRPr>
          </a:p>
        </p:txBody>
      </p:sp>
      <p:sp>
        <p:nvSpPr>
          <p:cNvPr id="4" name="文本框 3"/>
          <p:cNvSpPr txBox="1"/>
          <p:nvPr/>
        </p:nvSpPr>
        <p:spPr>
          <a:xfrm>
            <a:off x="791845" y="1598295"/>
            <a:ext cx="10193020" cy="3784600"/>
          </a:xfrm>
          <a:prstGeom prst="rect">
            <a:avLst/>
          </a:prstGeom>
          <a:noFill/>
        </p:spPr>
        <p:txBody>
          <a:bodyPr wrap="square" rtlCol="0">
            <a:spAutoFit/>
          </a:bodyPr>
          <a:p>
            <a:pPr algn="l"/>
            <a:r>
              <a:rPr lang="zh-CN" altLang="en-US" sz="2000">
                <a:solidFill>
                  <a:schemeClr val="bg1"/>
                </a:solidFill>
                <a:latin typeface="等线 Light" panose="02010600030101010101" charset="-122"/>
                <a:ea typeface="等线 Light" panose="02010600030101010101" charset="-122"/>
              </a:rPr>
              <a:t>事实</a:t>
            </a:r>
            <a:r>
              <a:rPr lang="en-US" altLang="zh-CN" sz="2000">
                <a:solidFill>
                  <a:schemeClr val="bg1"/>
                </a:solidFill>
                <a:latin typeface="等线 Light" panose="02010600030101010101" charset="-122"/>
                <a:ea typeface="等线 Light" panose="02010600030101010101" charset="-122"/>
              </a:rPr>
              <a:t>1</a:t>
            </a:r>
            <a:r>
              <a:rPr lang="zh-CN" altLang="en-US" sz="2000">
                <a:solidFill>
                  <a:schemeClr val="bg1"/>
                </a:solidFill>
                <a:latin typeface="等线 Light" panose="02010600030101010101" charset="-122"/>
                <a:ea typeface="等线 Light" panose="02010600030101010101" charset="-122"/>
              </a:rPr>
              <a:t>：</a:t>
            </a:r>
            <a:r>
              <a:rPr lang="en-US" altLang="zh-CN" sz="2000">
                <a:solidFill>
                  <a:schemeClr val="bg1"/>
                </a:solidFill>
                <a:latin typeface="等线 Light" panose="02010600030101010101" charset="-122"/>
                <a:ea typeface="等线 Light" panose="02010600030101010101" charset="-122"/>
              </a:rPr>
              <a:t>麦肯锡预计，至 2025 年人工智能应用市场总值将达到 1270 亿美元</a:t>
            </a:r>
            <a:endParaRPr lang="en-US" altLang="zh-CN" sz="2000">
              <a:solidFill>
                <a:schemeClr val="bg1"/>
              </a:solidFill>
              <a:latin typeface="等线 Light" panose="02010600030101010101" charset="-122"/>
              <a:ea typeface="等线 Light" panose="02010600030101010101" charset="-122"/>
            </a:endParaRPr>
          </a:p>
          <a:p>
            <a:pPr algn="l"/>
            <a:endParaRPr lang="en-US" altLang="zh-CN" sz="2000">
              <a:solidFill>
                <a:schemeClr val="bg1"/>
              </a:solidFill>
              <a:latin typeface="等线 Light" panose="02010600030101010101" charset="-122"/>
              <a:ea typeface="等线 Light" panose="02010600030101010101" charset="-122"/>
            </a:endParaRPr>
          </a:p>
          <a:p>
            <a:pPr algn="l"/>
            <a:r>
              <a:rPr lang="zh-CN" altLang="en-US" sz="2000">
                <a:solidFill>
                  <a:schemeClr val="bg1"/>
                </a:solidFill>
                <a:latin typeface="等线 Light" panose="02010600030101010101" charset="-122"/>
                <a:ea typeface="等线 Light" panose="02010600030101010101" charset="-122"/>
              </a:rPr>
              <a:t>事实</a:t>
            </a:r>
            <a:r>
              <a:rPr lang="en-US" altLang="zh-CN" sz="2000">
                <a:solidFill>
                  <a:schemeClr val="bg1"/>
                </a:solidFill>
                <a:latin typeface="等线 Light" panose="02010600030101010101" charset="-122"/>
                <a:ea typeface="等线 Light" panose="02010600030101010101" charset="-122"/>
              </a:rPr>
              <a:t>2</a:t>
            </a:r>
            <a:r>
              <a:rPr lang="zh-CN" altLang="en-US" sz="2000">
                <a:solidFill>
                  <a:schemeClr val="bg1"/>
                </a:solidFill>
                <a:latin typeface="等线 Light" panose="02010600030101010101" charset="-122"/>
                <a:ea typeface="等线 Light" panose="02010600030101010101" charset="-122"/>
              </a:rPr>
              <a:t>：在市场规模方面，综合考虑我国人工智能的爆发节点、技术成熟度以及全球AI市          场规模等因素，我们保守估计迟至2019年我国AI的市场规模将 突破百亿元，而2022年这一数字应在700亿元左右。（</a:t>
            </a:r>
            <a:r>
              <a:rPr lang="en-US" altLang="zh-CN" sz="2000">
                <a:solidFill>
                  <a:schemeClr val="bg1"/>
                </a:solidFill>
                <a:latin typeface="等线 Light" panose="02010600030101010101" charset="-122"/>
                <a:ea typeface="等线 Light" panose="02010600030101010101" charset="-122"/>
              </a:rPr>
              <a:t>36</a:t>
            </a:r>
            <a:r>
              <a:rPr lang="zh-CN" altLang="en-US" sz="2000">
                <a:solidFill>
                  <a:schemeClr val="bg1"/>
                </a:solidFill>
                <a:latin typeface="等线 Light" panose="02010600030101010101" charset="-122"/>
                <a:ea typeface="等线 Light" panose="02010600030101010101" charset="-122"/>
              </a:rPr>
              <a:t>氪研究院）</a:t>
            </a:r>
            <a:endParaRPr lang="zh-CN" altLang="en-US" sz="2000">
              <a:solidFill>
                <a:schemeClr val="bg1"/>
              </a:solidFill>
              <a:latin typeface="等线 Light" panose="02010600030101010101" charset="-122"/>
              <a:ea typeface="等线 Light" panose="02010600030101010101" charset="-122"/>
            </a:endParaRPr>
          </a:p>
          <a:p>
            <a:pPr algn="l"/>
            <a:endParaRPr lang="zh-CN" altLang="en-US" sz="2000">
              <a:solidFill>
                <a:schemeClr val="bg1"/>
              </a:solidFill>
              <a:latin typeface="等线 Light" panose="02010600030101010101" charset="-122"/>
              <a:ea typeface="等线 Light" panose="02010600030101010101" charset="-122"/>
            </a:endParaRPr>
          </a:p>
          <a:p>
            <a:pPr algn="l"/>
            <a:r>
              <a:rPr lang="zh-CN" altLang="en-US" sz="2000">
                <a:solidFill>
                  <a:schemeClr val="bg1"/>
                </a:solidFill>
                <a:latin typeface="等线 Light" panose="02010600030101010101" charset="-122"/>
                <a:ea typeface="等线 Light" panose="02010600030101010101" charset="-122"/>
              </a:rPr>
              <a:t>事实</a:t>
            </a:r>
            <a:r>
              <a:rPr lang="en-US" altLang="zh-CN" sz="2000">
                <a:solidFill>
                  <a:schemeClr val="bg1"/>
                </a:solidFill>
                <a:latin typeface="等线 Light" panose="02010600030101010101" charset="-122"/>
                <a:ea typeface="等线 Light" panose="02010600030101010101" charset="-122"/>
              </a:rPr>
              <a:t>3</a:t>
            </a:r>
            <a:r>
              <a:rPr lang="zh-CN" altLang="en-US" sz="2000">
                <a:solidFill>
                  <a:schemeClr val="bg1"/>
                </a:solidFill>
                <a:latin typeface="等线 Light" panose="02010600030101010101" charset="-122"/>
                <a:ea typeface="等线 Light" panose="02010600030101010101" charset="-122"/>
              </a:rPr>
              <a:t>：埃森哲预计， 到</a:t>
            </a:r>
            <a:r>
              <a:rPr lang="en-US" altLang="zh-CN" sz="2000">
                <a:solidFill>
                  <a:schemeClr val="bg1"/>
                </a:solidFill>
                <a:latin typeface="等线 Light" panose="02010600030101010101" charset="-122"/>
                <a:ea typeface="等线 Light" panose="02010600030101010101" charset="-122"/>
              </a:rPr>
              <a:t>2035</a:t>
            </a:r>
            <a:r>
              <a:rPr lang="zh-CN" altLang="en-US" sz="2000">
                <a:solidFill>
                  <a:schemeClr val="bg1"/>
                </a:solidFill>
                <a:latin typeface="等线 Light" panose="02010600030101010101" charset="-122"/>
                <a:ea typeface="等线 Light" panose="02010600030101010101" charset="-122"/>
              </a:rPr>
              <a:t>年人工智能将推动美国、 芬兰、 日本、 德 国劳动生产率</a:t>
            </a:r>
            <a:endParaRPr lang="zh-CN" altLang="en-US" sz="2000">
              <a:solidFill>
                <a:schemeClr val="bg1"/>
              </a:solidFill>
              <a:latin typeface="等线 Light" panose="02010600030101010101" charset="-122"/>
              <a:ea typeface="等线 Light" panose="02010600030101010101" charset="-122"/>
            </a:endParaRPr>
          </a:p>
          <a:p>
            <a:pPr algn="l"/>
            <a:r>
              <a:rPr lang="zh-CN" altLang="en-US" sz="2000">
                <a:solidFill>
                  <a:schemeClr val="bg1"/>
                </a:solidFill>
                <a:latin typeface="等线 Light" panose="02010600030101010101" charset="-122"/>
                <a:ea typeface="等线 Light" panose="02010600030101010101" charset="-122"/>
              </a:rPr>
              <a:t>                分别增长３５％、３６％、３４％、２９％ </a:t>
            </a:r>
            <a:endParaRPr lang="zh-CN" altLang="en-US" sz="2000">
              <a:solidFill>
                <a:schemeClr val="bg1"/>
              </a:solidFill>
              <a:latin typeface="等线 Light" panose="02010600030101010101" charset="-122"/>
              <a:ea typeface="等线 Light" panose="02010600030101010101" charset="-122"/>
            </a:endParaRPr>
          </a:p>
          <a:p>
            <a:pPr algn="l"/>
            <a:endParaRPr lang="zh-CN" altLang="en-US" sz="2000">
              <a:solidFill>
                <a:schemeClr val="bg1"/>
              </a:solidFill>
              <a:latin typeface="等线 Light" panose="02010600030101010101" charset="-122"/>
              <a:ea typeface="等线 Light" panose="02010600030101010101" charset="-122"/>
            </a:endParaRPr>
          </a:p>
          <a:p>
            <a:pPr algn="l"/>
            <a:r>
              <a:rPr lang="zh-CN" altLang="en-US" sz="2000">
                <a:solidFill>
                  <a:schemeClr val="bg1"/>
                </a:solidFill>
                <a:latin typeface="等线 Light" panose="02010600030101010101" charset="-122"/>
                <a:ea typeface="等线 Light" panose="02010600030101010101" charset="-122"/>
              </a:rPr>
              <a:t>事实</a:t>
            </a:r>
            <a:r>
              <a:rPr lang="en-US" altLang="zh-CN" sz="2000">
                <a:solidFill>
                  <a:schemeClr val="bg1"/>
                </a:solidFill>
                <a:latin typeface="等线 Light" panose="02010600030101010101" charset="-122"/>
                <a:ea typeface="等线 Light" panose="02010600030101010101" charset="-122"/>
              </a:rPr>
              <a:t>4</a:t>
            </a:r>
            <a:r>
              <a:rPr lang="zh-CN" altLang="en-US" sz="2000">
                <a:solidFill>
                  <a:schemeClr val="bg1"/>
                </a:solidFill>
                <a:latin typeface="等线 Light" panose="02010600030101010101" charset="-122"/>
                <a:ea typeface="等线 Light" panose="02010600030101010101" charset="-122"/>
              </a:rPr>
              <a:t>：人工智能领域</a:t>
            </a:r>
            <a:r>
              <a:rPr lang="en-US" altLang="zh-CN" sz="2000">
                <a:solidFill>
                  <a:schemeClr val="bg1"/>
                </a:solidFill>
                <a:latin typeface="等线 Light" panose="02010600030101010101" charset="-122"/>
                <a:ea typeface="等线 Light" panose="02010600030101010101" charset="-122"/>
              </a:rPr>
              <a:t>2012~2017</a:t>
            </a:r>
            <a:r>
              <a:rPr lang="zh-CN" altLang="en-US" sz="2000">
                <a:solidFill>
                  <a:schemeClr val="bg1"/>
                </a:solidFill>
                <a:latin typeface="等线 Light" panose="02010600030101010101" charset="-122"/>
                <a:ea typeface="等线 Light" panose="02010600030101010101" charset="-122"/>
              </a:rPr>
              <a:t>共收录</a:t>
            </a:r>
            <a:r>
              <a:rPr lang="en-US" altLang="zh-CN" sz="2000">
                <a:solidFill>
                  <a:schemeClr val="bg1"/>
                </a:solidFill>
                <a:latin typeface="等线 Light" panose="02010600030101010101" charset="-122"/>
                <a:ea typeface="等线 Light" panose="02010600030101010101" charset="-122"/>
              </a:rPr>
              <a:t>636</a:t>
            </a:r>
            <a:r>
              <a:rPr lang="zh-CN" altLang="en-US" sz="2000">
                <a:solidFill>
                  <a:schemeClr val="bg1"/>
                </a:solidFill>
                <a:latin typeface="等线 Light" panose="02010600030101010101" charset="-122"/>
                <a:ea typeface="等线 Light" panose="02010600030101010101" charset="-122"/>
              </a:rPr>
              <a:t>起投资事件，总额达</a:t>
            </a:r>
            <a:r>
              <a:rPr lang="en-US" altLang="zh-CN" sz="2000">
                <a:solidFill>
                  <a:schemeClr val="bg1"/>
                </a:solidFill>
                <a:latin typeface="等线 Light" panose="02010600030101010101" charset="-122"/>
                <a:ea typeface="等线 Light" panose="02010600030101010101" charset="-122"/>
              </a:rPr>
              <a:t>574</a:t>
            </a:r>
            <a:r>
              <a:rPr lang="zh-CN" altLang="en-US" sz="2000">
                <a:solidFill>
                  <a:schemeClr val="bg1"/>
                </a:solidFill>
                <a:latin typeface="等线 Light" panose="02010600030101010101" charset="-122"/>
                <a:ea typeface="等线 Light" panose="02010600030101010101" charset="-122"/>
              </a:rPr>
              <a:t>亿元人民币。</a:t>
            </a:r>
            <a:endParaRPr lang="zh-CN" altLang="en-US" sz="2000">
              <a:solidFill>
                <a:schemeClr val="bg1"/>
              </a:solidFill>
              <a:latin typeface="等线 Light" panose="02010600030101010101" charset="-122"/>
              <a:ea typeface="等线 Light" panose="02010600030101010101" charset="-122"/>
            </a:endParaRPr>
          </a:p>
          <a:p>
            <a:pPr algn="l"/>
            <a:r>
              <a:rPr lang="zh-CN" altLang="en-US" sz="2000">
                <a:solidFill>
                  <a:schemeClr val="bg1"/>
                </a:solidFill>
                <a:latin typeface="等线 Light" panose="02010600030101010101" charset="-122"/>
                <a:ea typeface="等线 Light" panose="02010600030101010101" charset="-122"/>
              </a:rPr>
              <a:t>            </a:t>
            </a:r>
            <a:r>
              <a:rPr lang="en-US" altLang="zh-CN" sz="2000">
                <a:solidFill>
                  <a:schemeClr val="bg1"/>
                </a:solidFill>
                <a:latin typeface="等线 Light" panose="02010600030101010101" charset="-122"/>
                <a:ea typeface="等线 Light" panose="02010600030101010101" charset="-122"/>
              </a:rPr>
              <a:t>3</a:t>
            </a:r>
            <a:r>
              <a:rPr lang="zh-CN" altLang="en-US" sz="2000">
                <a:solidFill>
                  <a:schemeClr val="bg1"/>
                </a:solidFill>
                <a:latin typeface="等线 Light" panose="02010600030101010101" charset="-122"/>
                <a:ea typeface="等线 Light" panose="02010600030101010101" charset="-122"/>
              </a:rPr>
              <a:t>个细分领域：计算机视觉 </a:t>
            </a:r>
            <a:r>
              <a:rPr lang="en-US" altLang="zh-CN" sz="2000">
                <a:solidFill>
                  <a:schemeClr val="bg1"/>
                </a:solidFill>
                <a:latin typeface="等线 Light" panose="02010600030101010101" charset="-122"/>
                <a:ea typeface="等线 Light" panose="02010600030101010101" charset="-122"/>
              </a:rPr>
              <a:t>/ </a:t>
            </a:r>
            <a:r>
              <a:rPr lang="zh-CN" altLang="en-US" sz="2000">
                <a:solidFill>
                  <a:schemeClr val="bg1"/>
                </a:solidFill>
                <a:latin typeface="等线 Light" panose="02010600030101010101" charset="-122"/>
                <a:ea typeface="等线 Light" panose="02010600030101010101" charset="-122"/>
              </a:rPr>
              <a:t>自然语言处理 </a:t>
            </a:r>
            <a:r>
              <a:rPr lang="en-US" altLang="zh-CN" sz="2000">
                <a:solidFill>
                  <a:schemeClr val="bg1"/>
                </a:solidFill>
                <a:latin typeface="等线 Light" panose="02010600030101010101" charset="-122"/>
                <a:ea typeface="等线 Light" panose="02010600030101010101" charset="-122"/>
              </a:rPr>
              <a:t>/ </a:t>
            </a:r>
            <a:r>
              <a:rPr lang="zh-CN" altLang="en-US" sz="2000">
                <a:solidFill>
                  <a:schemeClr val="bg1"/>
                </a:solidFill>
                <a:latin typeface="等线 Light" panose="02010600030101010101" charset="-122"/>
                <a:ea typeface="等线 Light" panose="02010600030101010101" charset="-122"/>
              </a:rPr>
              <a:t>智能驾驶 </a:t>
            </a:r>
            <a:r>
              <a:rPr lang="en-US" altLang="zh-CN" sz="2000">
                <a:solidFill>
                  <a:schemeClr val="bg1"/>
                </a:solidFill>
                <a:latin typeface="等线 Light" panose="02010600030101010101" charset="-122"/>
                <a:ea typeface="等线 Light" panose="02010600030101010101" charset="-122"/>
              </a:rPr>
              <a:t>5</a:t>
            </a:r>
            <a:r>
              <a:rPr lang="zh-CN" altLang="en-US" sz="2000">
                <a:solidFill>
                  <a:schemeClr val="bg1"/>
                </a:solidFill>
                <a:latin typeface="等线 Light" panose="02010600030101010101" charset="-122"/>
                <a:ea typeface="等线 Light" panose="02010600030101010101" charset="-122"/>
              </a:rPr>
              <a:t>年共新增企业数</a:t>
            </a:r>
            <a:r>
              <a:rPr lang="en-US" altLang="zh-CN" sz="2000">
                <a:solidFill>
                  <a:schemeClr val="bg1"/>
                </a:solidFill>
                <a:latin typeface="等线 Light" panose="02010600030101010101" charset="-122"/>
                <a:ea typeface="等线 Light" panose="02010600030101010101" charset="-122"/>
              </a:rPr>
              <a:t>1016</a:t>
            </a:r>
            <a:r>
              <a:rPr lang="zh-CN" altLang="en-US" sz="2000">
                <a:solidFill>
                  <a:schemeClr val="bg1"/>
                </a:solidFill>
                <a:latin typeface="等线 Light" panose="02010600030101010101" charset="-122"/>
                <a:ea typeface="等线 Light" panose="02010600030101010101" charset="-122"/>
              </a:rPr>
              <a:t>家，   融资额</a:t>
            </a:r>
            <a:r>
              <a:rPr lang="en-US" altLang="zh-CN" sz="2000">
                <a:solidFill>
                  <a:schemeClr val="bg1"/>
                </a:solidFill>
                <a:latin typeface="等线 Light" panose="02010600030101010101" charset="-122"/>
                <a:ea typeface="等线 Light" panose="02010600030101010101" charset="-122"/>
              </a:rPr>
              <a:t>260</a:t>
            </a:r>
            <a:r>
              <a:rPr lang="zh-CN" altLang="en-US" sz="2000">
                <a:solidFill>
                  <a:schemeClr val="bg1"/>
                </a:solidFill>
                <a:latin typeface="等线 Light" panose="02010600030101010101" charset="-122"/>
                <a:ea typeface="等线 Light" panose="02010600030101010101" charset="-122"/>
              </a:rPr>
              <a:t>亿</a:t>
            </a:r>
            <a:endParaRPr lang="zh-CN" altLang="en-US" sz="2000">
              <a:solidFill>
                <a:schemeClr val="bg1"/>
              </a:solidFill>
              <a:latin typeface="等线 Light" panose="02010600030101010101" charset="-122"/>
              <a:ea typeface="等线 Light" panose="02010600030101010101"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pic>
        <p:nvPicPr>
          <p:cNvPr id="2" name="图片 1" descr="AIE-15-chart"/>
          <p:cNvPicPr>
            <a:picLocks noChangeAspect="1"/>
          </p:cNvPicPr>
          <p:nvPr/>
        </p:nvPicPr>
        <p:blipFill>
          <a:blip r:embed="rId2"/>
          <a:stretch>
            <a:fillRect/>
          </a:stretch>
        </p:blipFill>
        <p:spPr>
          <a:xfrm>
            <a:off x="518160" y="1092200"/>
            <a:ext cx="7176770" cy="5003800"/>
          </a:xfrm>
          <a:prstGeom prst="rect">
            <a:avLst/>
          </a:prstGeom>
        </p:spPr>
      </p:pic>
      <p:pic>
        <p:nvPicPr>
          <p:cNvPr id="4" name="图片 3" descr="QQ截图20171127200053"/>
          <p:cNvPicPr>
            <a:picLocks noChangeAspect="1"/>
          </p:cNvPicPr>
          <p:nvPr/>
        </p:nvPicPr>
        <p:blipFill>
          <a:blip r:embed="rId3"/>
          <a:stretch>
            <a:fillRect/>
          </a:stretch>
        </p:blipFill>
        <p:spPr>
          <a:xfrm>
            <a:off x="8037195" y="1454150"/>
            <a:ext cx="3918585" cy="39497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文本框 1"/>
          <p:cNvSpPr txBox="1"/>
          <p:nvPr/>
        </p:nvSpPr>
        <p:spPr>
          <a:xfrm>
            <a:off x="661035" y="353695"/>
            <a:ext cx="9504045" cy="645160"/>
          </a:xfrm>
          <a:prstGeom prst="rect">
            <a:avLst/>
          </a:prstGeom>
          <a:noFill/>
        </p:spPr>
        <p:txBody>
          <a:bodyPr wrap="square" rtlCol="0">
            <a:spAutoFit/>
          </a:bodyPr>
          <a:p>
            <a:r>
              <a:rPr lang="zh-CN" altLang="en-US" sz="3600">
                <a:solidFill>
                  <a:srgbClr val="FFC000"/>
                </a:solidFill>
              </a:rPr>
              <a:t>训练数据对人工智能算法的重要性</a:t>
            </a:r>
            <a:endParaRPr lang="zh-CN" altLang="en-US" sz="3600">
              <a:solidFill>
                <a:srgbClr val="FFC000"/>
              </a:solidFill>
            </a:endParaRPr>
          </a:p>
        </p:txBody>
      </p:sp>
      <p:pic>
        <p:nvPicPr>
          <p:cNvPr id="3" name="图片 2" descr="Screen-Shot-2017-07-20-at-11.11"/>
          <p:cNvPicPr>
            <a:picLocks noChangeAspect="1"/>
          </p:cNvPicPr>
          <p:nvPr/>
        </p:nvPicPr>
        <p:blipFill>
          <a:blip r:embed="rId2"/>
          <a:stretch>
            <a:fillRect/>
          </a:stretch>
        </p:blipFill>
        <p:spPr>
          <a:xfrm>
            <a:off x="742950" y="1351280"/>
            <a:ext cx="6546215" cy="4695825"/>
          </a:xfrm>
          <a:prstGeom prst="rect">
            <a:avLst/>
          </a:prstGeom>
        </p:spPr>
      </p:pic>
      <p:sp>
        <p:nvSpPr>
          <p:cNvPr id="4" name="文本框 3"/>
          <p:cNvSpPr txBox="1"/>
          <p:nvPr/>
        </p:nvSpPr>
        <p:spPr>
          <a:xfrm>
            <a:off x="7973695" y="2080260"/>
            <a:ext cx="3491865" cy="2584450"/>
          </a:xfrm>
          <a:prstGeom prst="rect">
            <a:avLst/>
          </a:prstGeom>
          <a:noFill/>
        </p:spPr>
        <p:txBody>
          <a:bodyPr wrap="square" rtlCol="0">
            <a:spAutoFit/>
          </a:bodyPr>
          <a:p>
            <a:pPr>
              <a:lnSpc>
                <a:spcPct val="150000"/>
              </a:lnSpc>
            </a:pPr>
            <a:r>
              <a:rPr lang="zh-CN" altLang="en-US">
                <a:solidFill>
                  <a:schemeClr val="bg1"/>
                </a:solidFill>
              </a:rPr>
              <a:t>人工智能的快速发展很大程度上得益于深度学习的发展。深度学习相比普通学习有以下特点：</a:t>
            </a:r>
            <a:endParaRPr lang="zh-CN" altLang="en-US">
              <a:solidFill>
                <a:schemeClr val="bg1"/>
              </a:solidFill>
            </a:endParaRPr>
          </a:p>
          <a:p>
            <a:pPr>
              <a:lnSpc>
                <a:spcPct val="150000"/>
              </a:lnSpc>
            </a:pPr>
            <a:r>
              <a:rPr lang="en-US" altLang="zh-CN">
                <a:solidFill>
                  <a:schemeClr val="bg1"/>
                </a:solidFill>
              </a:rPr>
              <a:t>1</a:t>
            </a:r>
            <a:r>
              <a:rPr lang="zh-CN" altLang="en-US">
                <a:solidFill>
                  <a:schemeClr val="bg1"/>
                </a:solidFill>
              </a:rPr>
              <a:t>）需要</a:t>
            </a:r>
            <a:r>
              <a:rPr lang="en-US" altLang="zh-CN">
                <a:solidFill>
                  <a:schemeClr val="bg1"/>
                </a:solidFill>
              </a:rPr>
              <a:t>10</a:t>
            </a:r>
            <a:r>
              <a:rPr lang="zh-CN" altLang="en-US">
                <a:solidFill>
                  <a:schemeClr val="bg1"/>
                </a:solidFill>
              </a:rPr>
              <a:t>倍的数据量</a:t>
            </a:r>
            <a:endParaRPr lang="zh-CN" altLang="en-US">
              <a:solidFill>
                <a:schemeClr val="bg1"/>
              </a:solidFill>
            </a:endParaRPr>
          </a:p>
          <a:p>
            <a:pPr>
              <a:lnSpc>
                <a:spcPct val="150000"/>
              </a:lnSpc>
            </a:pPr>
            <a:r>
              <a:rPr lang="en-US" altLang="zh-CN">
                <a:solidFill>
                  <a:schemeClr val="bg1"/>
                </a:solidFill>
              </a:rPr>
              <a:t>2</a:t>
            </a:r>
            <a:r>
              <a:rPr lang="zh-CN" altLang="en-US">
                <a:solidFill>
                  <a:schemeClr val="bg1"/>
                </a:solidFill>
              </a:rPr>
              <a:t>）随着数据量的增加，每增加</a:t>
            </a:r>
            <a:r>
              <a:rPr lang="en-US" altLang="zh-CN">
                <a:solidFill>
                  <a:schemeClr val="bg1"/>
                </a:solidFill>
              </a:rPr>
              <a:t>1%</a:t>
            </a:r>
            <a:r>
              <a:rPr lang="zh-CN" altLang="en-US">
                <a:solidFill>
                  <a:schemeClr val="bg1"/>
                </a:solidFill>
              </a:rPr>
              <a:t>的精度所需数据量递增</a:t>
            </a:r>
            <a:endParaRPr lang="zh-CN" altLang="en-US">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文本框 1"/>
          <p:cNvSpPr txBox="1"/>
          <p:nvPr/>
        </p:nvSpPr>
        <p:spPr>
          <a:xfrm>
            <a:off x="661035" y="353695"/>
            <a:ext cx="9504045" cy="645160"/>
          </a:xfrm>
          <a:prstGeom prst="rect">
            <a:avLst/>
          </a:prstGeom>
          <a:noFill/>
        </p:spPr>
        <p:txBody>
          <a:bodyPr wrap="square" rtlCol="0">
            <a:spAutoFit/>
          </a:bodyPr>
          <a:p>
            <a:r>
              <a:rPr lang="zh-CN" altLang="en-US" sz="3600">
                <a:solidFill>
                  <a:srgbClr val="FFC000"/>
                </a:solidFill>
              </a:rPr>
              <a:t>那么，什么是训练数据？</a:t>
            </a:r>
            <a:endParaRPr lang="zh-CN" altLang="en-US" sz="3600">
              <a:solidFill>
                <a:srgbClr val="FFC000"/>
              </a:solidFill>
            </a:endParaRPr>
          </a:p>
        </p:txBody>
      </p:sp>
      <p:sp>
        <p:nvSpPr>
          <p:cNvPr id="3" name="文本框 2"/>
          <p:cNvSpPr txBox="1"/>
          <p:nvPr/>
        </p:nvSpPr>
        <p:spPr>
          <a:xfrm>
            <a:off x="796290" y="1355090"/>
            <a:ext cx="8644255" cy="922020"/>
          </a:xfrm>
          <a:prstGeom prst="rect">
            <a:avLst/>
          </a:prstGeom>
          <a:noFill/>
        </p:spPr>
        <p:txBody>
          <a:bodyPr wrap="square" rtlCol="0">
            <a:spAutoFit/>
          </a:bodyPr>
          <a:p>
            <a:pPr algn="l"/>
            <a:r>
              <a:rPr lang="zh-CN" altLang="en-US">
                <a:solidFill>
                  <a:schemeClr val="bg1"/>
                </a:solidFill>
              </a:rPr>
              <a:t>通常一个模型由算法和训练数据两部分组成。业界共识是“大量数据+普通模型”</a:t>
            </a:r>
            <a:endParaRPr lang="zh-CN" altLang="en-US">
              <a:solidFill>
                <a:schemeClr val="bg1"/>
              </a:solidFill>
            </a:endParaRPr>
          </a:p>
          <a:p>
            <a:pPr algn="l"/>
            <a:r>
              <a:rPr lang="zh-CN" altLang="en-US">
                <a:solidFill>
                  <a:schemeClr val="bg1"/>
                </a:solidFill>
              </a:rPr>
              <a:t>比“普通数据+高级模型”的准确度更高，而产生的数据</a:t>
            </a:r>
            <a:r>
              <a:rPr lang="en-US" altLang="zh-CN">
                <a:solidFill>
                  <a:schemeClr val="bg1"/>
                </a:solidFill>
              </a:rPr>
              <a:t>80%</a:t>
            </a:r>
            <a:r>
              <a:rPr lang="zh-CN" altLang="en-US">
                <a:solidFill>
                  <a:schemeClr val="bg1"/>
                </a:solidFill>
              </a:rPr>
              <a:t>是非结构化的数据，这些数据必须通过标注才能形成有用的训练数据</a:t>
            </a:r>
            <a:endParaRPr lang="zh-CN" altLang="en-US">
              <a:solidFill>
                <a:schemeClr val="bg1"/>
              </a:solidFill>
            </a:endParaRPr>
          </a:p>
        </p:txBody>
      </p:sp>
      <p:pic>
        <p:nvPicPr>
          <p:cNvPr id="4" name="图片 3" descr="图片3"/>
          <p:cNvPicPr>
            <a:picLocks noChangeAspect="1"/>
          </p:cNvPicPr>
          <p:nvPr/>
        </p:nvPicPr>
        <p:blipFill>
          <a:blip r:embed="rId2"/>
          <a:stretch>
            <a:fillRect/>
          </a:stretch>
        </p:blipFill>
        <p:spPr>
          <a:xfrm>
            <a:off x="938530" y="2635250"/>
            <a:ext cx="7624445" cy="3812540"/>
          </a:xfrm>
          <a:prstGeom prst="rect">
            <a:avLst/>
          </a:prstGeom>
        </p:spPr>
      </p:pic>
      <p:pic>
        <p:nvPicPr>
          <p:cNvPr id="6" name="图片 5" descr="图片4"/>
          <p:cNvPicPr>
            <a:picLocks noChangeAspect="1"/>
          </p:cNvPicPr>
          <p:nvPr/>
        </p:nvPicPr>
        <p:blipFill>
          <a:blip r:embed="rId3"/>
          <a:stretch>
            <a:fillRect/>
          </a:stretch>
        </p:blipFill>
        <p:spPr>
          <a:xfrm>
            <a:off x="938530" y="2635250"/>
            <a:ext cx="7730490" cy="3864610"/>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文本框 1"/>
          <p:cNvSpPr txBox="1"/>
          <p:nvPr/>
        </p:nvSpPr>
        <p:spPr>
          <a:xfrm>
            <a:off x="661035" y="353695"/>
            <a:ext cx="9504045" cy="645160"/>
          </a:xfrm>
          <a:prstGeom prst="rect">
            <a:avLst/>
          </a:prstGeom>
          <a:noFill/>
        </p:spPr>
        <p:txBody>
          <a:bodyPr wrap="square" rtlCol="0">
            <a:spAutoFit/>
          </a:bodyPr>
          <a:p>
            <a:r>
              <a:rPr lang="zh-CN" altLang="en-US" sz="3600">
                <a:solidFill>
                  <a:srgbClr val="FFC000"/>
                </a:solidFill>
              </a:rPr>
              <a:t>人工智能和数据标注</a:t>
            </a:r>
            <a:endParaRPr lang="zh-CN" altLang="en-US" sz="3600">
              <a:solidFill>
                <a:srgbClr val="FFC000"/>
              </a:solidFill>
            </a:endParaRPr>
          </a:p>
        </p:txBody>
      </p:sp>
      <p:sp>
        <p:nvSpPr>
          <p:cNvPr id="3" name="文本框 2"/>
          <p:cNvSpPr txBox="1"/>
          <p:nvPr/>
        </p:nvSpPr>
        <p:spPr>
          <a:xfrm>
            <a:off x="764540" y="1539240"/>
            <a:ext cx="7622540" cy="2399665"/>
          </a:xfrm>
          <a:prstGeom prst="rect">
            <a:avLst/>
          </a:prstGeom>
          <a:noFill/>
        </p:spPr>
        <p:txBody>
          <a:bodyPr wrap="none" rtlCol="0">
            <a:spAutoFit/>
          </a:bodyPr>
          <a:p>
            <a:pPr algn="l">
              <a:lnSpc>
                <a:spcPct val="250000"/>
              </a:lnSpc>
            </a:pPr>
            <a:r>
              <a:rPr lang="zh-CN" altLang="en-US" sz="2000">
                <a:solidFill>
                  <a:schemeClr val="bg1"/>
                </a:solidFill>
              </a:rPr>
              <a:t>标注数据的需求贯穿AI公司的各阶段，占公司支出10%－20%左右，</a:t>
            </a:r>
            <a:endParaRPr lang="zh-CN" altLang="en-US" sz="2000">
              <a:solidFill>
                <a:schemeClr val="bg1"/>
              </a:solidFill>
            </a:endParaRPr>
          </a:p>
          <a:p>
            <a:pPr algn="l">
              <a:lnSpc>
                <a:spcPct val="250000"/>
              </a:lnSpc>
            </a:pPr>
            <a:r>
              <a:rPr lang="zh-CN" altLang="en-US" sz="2000">
                <a:solidFill>
                  <a:schemeClr val="bg1"/>
                </a:solidFill>
              </a:rPr>
              <a:t>商汤科技就在用300人的团队标记几千万的人脸图片</a:t>
            </a:r>
            <a:endParaRPr lang="zh-CN" altLang="en-US" sz="2000">
              <a:solidFill>
                <a:schemeClr val="bg1"/>
              </a:solidFill>
            </a:endParaRPr>
          </a:p>
          <a:p>
            <a:pPr algn="l">
              <a:lnSpc>
                <a:spcPct val="250000"/>
              </a:lnSpc>
            </a:pPr>
            <a:r>
              <a:rPr lang="zh-CN" altLang="en-US" sz="2000">
                <a:solidFill>
                  <a:schemeClr val="bg1"/>
                </a:solidFill>
              </a:rPr>
              <a:t>旷视科技的标注团队达</a:t>
            </a:r>
            <a:r>
              <a:rPr lang="en-US" altLang="zh-CN" sz="2000">
                <a:solidFill>
                  <a:schemeClr val="bg1"/>
                </a:solidFill>
              </a:rPr>
              <a:t>400</a:t>
            </a:r>
            <a:r>
              <a:rPr lang="zh-CN" altLang="en-US" sz="2000">
                <a:solidFill>
                  <a:schemeClr val="bg1"/>
                </a:solidFill>
              </a:rPr>
              <a:t>人</a:t>
            </a:r>
            <a:endParaRPr lang="zh-CN" altLang="en-US" sz="200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9" name="椭圆 8"/>
          <p:cNvSpPr/>
          <p:nvPr/>
        </p:nvSpPr>
        <p:spPr>
          <a:xfrm>
            <a:off x="4510405" y="1477010"/>
            <a:ext cx="2956560" cy="2814955"/>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4678045" y="2529205"/>
            <a:ext cx="2621280" cy="583565"/>
          </a:xfrm>
          <a:prstGeom prst="rect">
            <a:avLst/>
          </a:prstGeom>
          <a:noFill/>
        </p:spPr>
        <p:txBody>
          <a:bodyPr wrap="none" rtlCol="0">
            <a:spAutoFit/>
          </a:bodyPr>
          <a:p>
            <a:r>
              <a:rPr lang="zh-CN" altLang="en-US" sz="3200">
                <a:solidFill>
                  <a:schemeClr val="bg1"/>
                </a:solidFill>
              </a:rPr>
              <a:t>标注市场预测</a:t>
            </a:r>
            <a:endParaRPr lang="zh-CN" altLang="en-US" sz="3200">
              <a:solidFill>
                <a:schemeClr val="bg1"/>
              </a:solidFill>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1816</Words>
  <Application>WPS 演示</Application>
  <PresentationFormat>宽屏</PresentationFormat>
  <Paragraphs>199</Paragraphs>
  <Slides>15</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Arial</vt:lpstr>
      <vt:lpstr>宋体</vt:lpstr>
      <vt:lpstr>Wingdings</vt:lpstr>
      <vt:lpstr>等线 Light</vt:lpstr>
      <vt:lpstr>方正兰亭黑简体</vt:lpstr>
      <vt:lpstr>Times New Roman</vt:lpstr>
      <vt:lpstr>Calibri</vt:lpstr>
      <vt:lpstr>微软雅黑</vt:lpstr>
      <vt:lpstr>Arial Unicode MS</vt:lpstr>
      <vt:lpstr>Calibri Light</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sandy wang</dc:creator>
  <cp:lastModifiedBy>edge</cp:lastModifiedBy>
  <cp:revision>3</cp:revision>
  <dcterms:created xsi:type="dcterms:W3CDTF">2015-05-05T08:02:00Z</dcterms:created>
  <dcterms:modified xsi:type="dcterms:W3CDTF">2017-11-27T14:12:54Z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